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sldIdLst>
    <p:sldId id="267" r:id="rId5"/>
    <p:sldId id="282" r:id="rId6"/>
    <p:sldId id="257" r:id="rId7"/>
    <p:sldId id="268" r:id="rId8"/>
    <p:sldId id="269" r:id="rId9"/>
    <p:sldId id="273" r:id="rId10"/>
    <p:sldId id="274" r:id="rId11"/>
    <p:sldId id="272" r:id="rId12"/>
    <p:sldId id="275" r:id="rId13"/>
    <p:sldId id="270" r:id="rId14"/>
    <p:sldId id="286" r:id="rId15"/>
    <p:sldId id="287" r:id="rId16"/>
    <p:sldId id="288" r:id="rId17"/>
    <p:sldId id="276" r:id="rId18"/>
    <p:sldId id="278" r:id="rId19"/>
    <p:sldId id="277" r:id="rId20"/>
    <p:sldId id="256" r:id="rId21"/>
    <p:sldId id="279" r:id="rId22"/>
    <p:sldId id="271" r:id="rId23"/>
    <p:sldId id="295" r:id="rId24"/>
    <p:sldId id="280" r:id="rId25"/>
    <p:sldId id="283" r:id="rId26"/>
    <p:sldId id="285" r:id="rId27"/>
    <p:sldId id="281" r:id="rId28"/>
    <p:sldId id="289" r:id="rId29"/>
    <p:sldId id="292" r:id="rId30"/>
    <p:sldId id="290" r:id="rId31"/>
    <p:sldId id="291" r:id="rId32"/>
    <p:sldId id="293" r:id="rId33"/>
    <p:sldId id="294" r:id="rId34"/>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8000EC"/>
    <a:srgbClr val="0C69AA"/>
    <a:srgbClr val="1A3387"/>
    <a:srgbClr val="8168A1"/>
    <a:srgbClr val="E8D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95" autoAdjust="0"/>
  </p:normalViewPr>
  <p:slideViewPr>
    <p:cSldViewPr snapToGrid="0" snapToObjects="1">
      <p:cViewPr varScale="1">
        <p:scale>
          <a:sx n="107" d="100"/>
          <a:sy n="107" d="100"/>
        </p:scale>
        <p:origin x="108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2F8D0B8D-5854-C645-87CC-B86A1D25D4C1}" type="datetimeFigureOut">
              <a:rPr lang="nl-NL" smtClean="0"/>
              <a:pPr/>
              <a:t>29-9-2021</a:t>
            </a:fld>
            <a:endParaRPr lang="nl-NL"/>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15CC729A-102C-3F4E-9DED-A3AFADD9DF20}" type="slidenum">
              <a:rPr lang="nl-NL" smtClean="0"/>
              <a:pPr/>
              <a:t>‹nr.›</a:t>
            </a:fld>
            <a:endParaRPr lang="nl-NL"/>
          </a:p>
        </p:txBody>
      </p:sp>
      <p:sp>
        <p:nvSpPr>
          <p:cNvPr id="14" name="Titel 13"/>
          <p:cNvSpPr>
            <a:spLocks noGrp="1"/>
          </p:cNvSpPr>
          <p:nvPr>
            <p:ph type="title"/>
          </p:nvPr>
        </p:nvSpPr>
        <p:spPr>
          <a:xfrm>
            <a:off x="0" y="1003500"/>
            <a:ext cx="9144000" cy="1143000"/>
          </a:xfrm>
        </p:spPr>
        <p:txBody>
          <a:bodyPr/>
          <a:lstStyle>
            <a:lvl1pPr algn="ctr">
              <a:defRPr b="1"/>
            </a:lvl1pPr>
          </a:lstStyle>
          <a:p>
            <a:r>
              <a:rPr lang="nl-NL"/>
              <a:t>Klik om stijl te bewerken</a:t>
            </a:r>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800000" y="432000"/>
            <a:ext cx="3008313"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4808313" y="432000"/>
            <a:ext cx="4132487" cy="569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p:cNvSpPr>
            <a:spLocks noGrp="1"/>
          </p:cNvSpPr>
          <p:nvPr>
            <p:ph type="body" sz="half" idx="2"/>
          </p:nvPr>
        </p:nvSpPr>
        <p:spPr>
          <a:xfrm>
            <a:off x="1800000" y="4320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F8D0B8D-5854-C645-87CC-B86A1D25D4C1}" type="datetimeFigureOut">
              <a:rPr lang="nl-NL" smtClean="0"/>
              <a:pPr/>
              <a:t>29-9-2021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houd met bijschrif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800000" y="432000"/>
            <a:ext cx="3474733" cy="569416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p>
            <a:fld id="{2F8D0B8D-5854-C645-87CC-B86A1D25D4C1}" type="datetimeFigureOut">
              <a:rPr lang="nl-NL" smtClean="0"/>
              <a:pPr/>
              <a:t>29-9-2021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5CC729A-102C-3F4E-9DED-A3AFADD9DF20}" type="slidenum">
              <a:rPr lang="nl-NL" smtClean="0"/>
              <a:pPr/>
              <a:t>‹nr.›</a:t>
            </a:fld>
            <a:endParaRPr lang="nl-NL"/>
          </a:p>
        </p:txBody>
      </p:sp>
      <p:sp>
        <p:nvSpPr>
          <p:cNvPr id="8" name="Tijdelijke aanduiding voor afbeelding 2"/>
          <p:cNvSpPr>
            <a:spLocks noGrp="1"/>
          </p:cNvSpPr>
          <p:nvPr>
            <p:ph type="pic" idx="13"/>
          </p:nvPr>
        </p:nvSpPr>
        <p:spPr>
          <a:xfrm>
            <a:off x="5435599" y="431999"/>
            <a:ext cx="3708401" cy="6426001"/>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6894512" cy="566738"/>
          </a:xfrm>
        </p:spPr>
        <p:txBody>
          <a:bodyPr anchor="b"/>
          <a:lstStyle>
            <a:lvl1pPr algn="l">
              <a:defRPr sz="2000" b="1"/>
            </a:lvl1pPr>
          </a:lstStyle>
          <a:p>
            <a:r>
              <a:rPr lang="nl-NL"/>
              <a:t>Klik om stijl te bewerken</a:t>
            </a:r>
            <a:endParaRPr lang="nl-NL" dirty="0"/>
          </a:p>
        </p:txBody>
      </p:sp>
      <p:sp>
        <p:nvSpPr>
          <p:cNvPr id="3" name="Tijdelijke aanduiding voor afbeelding 2"/>
          <p:cNvSpPr>
            <a:spLocks noGrp="1"/>
          </p:cNvSpPr>
          <p:nvPr>
            <p:ph type="pic" idx="1"/>
          </p:nvPr>
        </p:nvSpPr>
        <p:spPr>
          <a:xfrm>
            <a:off x="1800000" y="432000"/>
            <a:ext cx="68868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5367338"/>
            <a:ext cx="68945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F8D0B8D-5854-C645-87CC-B86A1D25D4C1}" type="datetimeFigureOut">
              <a:rPr lang="nl-NL" smtClean="0"/>
              <a:pPr/>
              <a:t>29-9-2021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2F8D0B8D-5854-C645-87CC-B86A1D25D4C1}" type="datetimeFigureOut">
              <a:rPr lang="nl-NL" smtClean="0"/>
              <a:pPr/>
              <a:t>29-9-2021</a:t>
            </a:fld>
            <a:endParaRPr lang="nl-NL"/>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15CC729A-102C-3F4E-9DED-A3AFADD9DF20}" type="slidenum">
              <a:rPr lang="nl-NL" smtClean="0"/>
              <a:pPr/>
              <a:t>‹nr.›</a:t>
            </a:fld>
            <a:endParaRPr lang="nl-NL"/>
          </a:p>
        </p:txBody>
      </p:sp>
      <p:pic>
        <p:nvPicPr>
          <p:cNvPr id="6" name="Afbeelding 5" descr="Powerpoint background begin sheet.bmp"/>
          <p:cNvPicPr>
            <a:picLocks noChangeAspect="1"/>
          </p:cNvPicPr>
          <p:nvPr userDrawn="1"/>
        </p:nvPicPr>
        <p:blipFill>
          <a:blip r:embed="rId2"/>
          <a:srcRect r="20926"/>
          <a:stretch>
            <a:fillRect/>
          </a:stretch>
        </p:blipFill>
        <p:spPr bwMode="auto">
          <a:xfrm>
            <a:off x="1405467" y="0"/>
            <a:ext cx="8593668" cy="6884988"/>
          </a:xfrm>
          <a:prstGeom prst="rect">
            <a:avLst/>
          </a:prstGeom>
          <a:noFill/>
          <a:ln w="9525">
            <a:noFill/>
            <a:miter lim="800000"/>
            <a:headEnd/>
            <a:tailEnd/>
          </a:ln>
        </p:spPr>
      </p:pic>
      <p:sp>
        <p:nvSpPr>
          <p:cNvPr id="7" name="Titel 1"/>
          <p:cNvSpPr>
            <a:spLocks noGrp="1"/>
          </p:cNvSpPr>
          <p:nvPr userDrawn="1">
            <p:ph type="title"/>
          </p:nvPr>
        </p:nvSpPr>
        <p:spPr>
          <a:xfrm>
            <a:off x="1405466" y="1065600"/>
            <a:ext cx="8593668" cy="1761068"/>
          </a:xfrm>
          <a:solidFill>
            <a:schemeClr val="bg1">
              <a:alpha val="85000"/>
            </a:schemeClr>
          </a:solidFill>
        </p:spPr>
        <p:txBody>
          <a:bodyPr lIns="324000">
            <a:normAutofit/>
          </a:bodyPr>
          <a:lstStyle/>
          <a:p>
            <a:r>
              <a:rPr lang="nl-NL" b="1">
                <a:solidFill>
                  <a:srgbClr val="1A3387"/>
                </a:solidFill>
                <a:latin typeface="Verdana"/>
              </a:rPr>
              <a:t>Klik om stijl te bewerken</a:t>
            </a:r>
            <a:endParaRPr lang="nl-NL" b="1" dirty="0">
              <a:solidFill>
                <a:srgbClr val="1A3387"/>
              </a:solidFill>
              <a:latin typeface="Verdana"/>
              <a:cs typeface="Verdan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800000" y="432000"/>
            <a:ext cx="6886800" cy="1470025"/>
          </a:xfrm>
        </p:spPr>
        <p:txBody>
          <a:bodyPr anchor="t" anchorCtr="0"/>
          <a:lstStyle/>
          <a:p>
            <a:r>
              <a:rPr lang="nl-NL"/>
              <a:t>Klik om stijl te bewerken</a:t>
            </a:r>
            <a:endParaRPr lang="nl-NL" dirty="0"/>
          </a:p>
        </p:txBody>
      </p:sp>
      <p:sp>
        <p:nvSpPr>
          <p:cNvPr id="3" name="Subtitel 2"/>
          <p:cNvSpPr>
            <a:spLocks noGrp="1"/>
          </p:cNvSpPr>
          <p:nvPr>
            <p:ph type="subTitle" idx="1"/>
          </p:nvPr>
        </p:nvSpPr>
        <p:spPr>
          <a:xfrm>
            <a:off x="1800000" y="2088000"/>
            <a:ext cx="688680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4" name="Tijdelijke aanduiding voor datum 3"/>
          <p:cNvSpPr>
            <a:spLocks noGrp="1"/>
          </p:cNvSpPr>
          <p:nvPr>
            <p:ph type="dt" sz="half" idx="10"/>
          </p:nvPr>
        </p:nvSpPr>
        <p:spPr/>
        <p:txBody>
          <a:bodyPr/>
          <a:lstStyle/>
          <a:p>
            <a:fld id="{2F8D0B8D-5854-C645-87CC-B86A1D25D4C1}" type="datetimeFigureOut">
              <a:rPr lang="nl-NL" smtClean="0"/>
              <a:pPr/>
              <a:t>29-9-2021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800000" y="432000"/>
            <a:ext cx="6866466" cy="1456068"/>
          </a:xfrm>
        </p:spPr>
        <p:txBody>
          <a:bodyPr anchor="t" anchorCtr="0"/>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2F8D0B8D-5854-C645-87CC-B86A1D25D4C1}" type="datetimeFigureOut">
              <a:rPr lang="nl-NL" smtClean="0"/>
              <a:pPr/>
              <a:t>29-9-2021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800000" y="2088000"/>
            <a:ext cx="7115400" cy="1362075"/>
          </a:xfrm>
        </p:spPr>
        <p:txBody>
          <a:bodyPr anchor="t">
            <a:normAutofit/>
          </a:bodyPr>
          <a:lstStyle>
            <a:lvl1pPr algn="l">
              <a:defRPr sz="3200" b="0" cap="none"/>
            </a:lvl1pPr>
          </a:lstStyle>
          <a:p>
            <a:r>
              <a:rPr lang="nl-NL"/>
              <a:t>Klik om stijl te bewerken</a:t>
            </a:r>
            <a:endParaRPr lang="nl-NL" dirty="0"/>
          </a:p>
        </p:txBody>
      </p:sp>
      <p:sp>
        <p:nvSpPr>
          <p:cNvPr id="3" name="Tijdelijke aanduiding voor tekst 2"/>
          <p:cNvSpPr>
            <a:spLocks noGrp="1"/>
          </p:cNvSpPr>
          <p:nvPr>
            <p:ph type="body" idx="1"/>
          </p:nvPr>
        </p:nvSpPr>
        <p:spPr>
          <a:xfrm>
            <a:off x="1800000" y="432000"/>
            <a:ext cx="7115400" cy="1500187"/>
          </a:xfrm>
        </p:spPr>
        <p:txBody>
          <a:bodyPr anchor="t" anchorCtr="0"/>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2F8D0B8D-5854-C645-87CC-B86A1D25D4C1}" type="datetimeFigureOut">
              <a:rPr lang="nl-NL" smtClean="0"/>
              <a:pPr/>
              <a:t>29-9-2021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half" idx="1"/>
          </p:nvPr>
        </p:nvSpPr>
        <p:spPr>
          <a:xfrm>
            <a:off x="1800000" y="2088000"/>
            <a:ext cx="324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5426466" y="2088000"/>
            <a:ext cx="324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2F8D0B8D-5854-C645-87CC-B86A1D25D4C1}" type="datetimeFigureOut">
              <a:rPr lang="nl-NL" smtClean="0"/>
              <a:pPr/>
              <a:t>29-9-2021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1800000" y="2128837"/>
            <a:ext cx="324000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1800000" y="2768599"/>
            <a:ext cx="3240000"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5446800" y="2128837"/>
            <a:ext cx="324000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5446800" y="2768599"/>
            <a:ext cx="3240000" cy="335756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2F8D0B8D-5854-C645-87CC-B86A1D25D4C1}" type="datetimeFigureOut">
              <a:rPr lang="nl-NL" smtClean="0"/>
              <a:pPr/>
              <a:t>29-9-2021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2F8D0B8D-5854-C645-87CC-B86A1D25D4C1}" type="datetimeFigureOut">
              <a:rPr lang="nl-NL" smtClean="0"/>
              <a:pPr/>
              <a:t>29-9-2021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F8D0B8D-5854-C645-87CC-B86A1D25D4C1}" type="datetimeFigureOut">
              <a:rPr lang="nl-NL" smtClean="0"/>
              <a:pPr/>
              <a:t>29-9-2021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5CC729A-102C-3F4E-9DED-A3AFADD9DF20}"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800000" y="432000"/>
            <a:ext cx="6866466" cy="1143000"/>
          </a:xfrm>
          <a:prstGeom prst="rect">
            <a:avLst/>
          </a:prstGeom>
        </p:spPr>
        <p:txBody>
          <a:bodyPr vert="horz" lIns="91440" tIns="45720" rIns="91440" bIns="45720" rtlCol="0" anchor="t" anchorCtr="0">
            <a:normAutofit/>
          </a:bodyPr>
          <a:lstStyle/>
          <a:p>
            <a:r>
              <a:rPr lang="en-US" dirty="0" err="1"/>
              <a:t>Titelstijl</a:t>
            </a:r>
            <a:r>
              <a:rPr lang="en-US" dirty="0"/>
              <a:t> van model </a:t>
            </a:r>
            <a:r>
              <a:rPr lang="en-US" dirty="0" err="1"/>
              <a:t>bewerken</a:t>
            </a:r>
            <a:endParaRPr lang="nl-NL" dirty="0"/>
          </a:p>
        </p:txBody>
      </p:sp>
      <p:sp>
        <p:nvSpPr>
          <p:cNvPr id="3" name="Tijdelijke aanduiding voor tekst 2"/>
          <p:cNvSpPr>
            <a:spLocks noGrp="1"/>
          </p:cNvSpPr>
          <p:nvPr>
            <p:ph type="body" idx="1"/>
          </p:nvPr>
        </p:nvSpPr>
        <p:spPr>
          <a:xfrm>
            <a:off x="1820334" y="2099733"/>
            <a:ext cx="6866466" cy="4026430"/>
          </a:xfrm>
          <a:prstGeom prst="rect">
            <a:avLst/>
          </a:prstGeom>
        </p:spPr>
        <p:txBody>
          <a:bodyPr vert="horz" lIns="91440" tIns="45720" rIns="91440" bIns="45720" rtlCol="0">
            <a:normAutofit/>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4" name="Tijdelijke aanduiding voor datum 3"/>
          <p:cNvSpPr>
            <a:spLocks noGrp="1"/>
          </p:cNvSpPr>
          <p:nvPr>
            <p:ph type="dt" sz="half" idx="2"/>
          </p:nvPr>
        </p:nvSpPr>
        <p:spPr>
          <a:xfrm>
            <a:off x="1800000" y="6356350"/>
            <a:ext cx="14342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D0B8D-5854-C645-87CC-B86A1D25D4C1}" type="datetimeFigureOut">
              <a:rPr lang="nl-NL" smtClean="0"/>
              <a:pPr/>
              <a:t>29-9-2021</a:t>
            </a:fld>
            <a:endParaRPr lang="nl-NL"/>
          </a:p>
        </p:txBody>
      </p:sp>
      <p:sp>
        <p:nvSpPr>
          <p:cNvPr id="5" name="Tijdelijke aanduiding voor voettekst 4"/>
          <p:cNvSpPr>
            <a:spLocks noGrp="1"/>
          </p:cNvSpPr>
          <p:nvPr>
            <p:ph type="ftr" sz="quarter" idx="3"/>
          </p:nvPr>
        </p:nvSpPr>
        <p:spPr>
          <a:xfrm>
            <a:off x="3391733" y="6356350"/>
            <a:ext cx="3991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7645400" y="6356350"/>
            <a:ext cx="104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C729A-102C-3F4E-9DED-A3AFADD9DF20}"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707" r:id="rId1"/>
    <p:sldLayoutId id="214748370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8" r:id="rId11"/>
    <p:sldLayoutId id="2147483705" r:id="rId12"/>
  </p:sldLayoutIdLst>
  <p:txStyles>
    <p:titleStyle>
      <a:lvl1pPr algn="l" defTabSz="457200" rtl="0" eaLnBrk="1" latinLnBrk="0" hangingPunct="1">
        <a:spcBef>
          <a:spcPct val="0"/>
        </a:spcBef>
        <a:buNone/>
        <a:defRPr sz="3200" kern="1200">
          <a:solidFill>
            <a:srgbClr val="1A3387"/>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4.jpe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cid:0FECEDA9-24DD-4804-A7BF-98201EB8B953" TargetMode="External"/><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4v"/><Relationship Id="rId1" Type="http://schemas.microsoft.com/office/2007/relationships/media" Target="../media/media4.m4v"/><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4v"/><Relationship Id="rId1" Type="http://schemas.microsoft.com/office/2007/relationships/media" Target="../media/media5.m4v"/><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065600"/>
            <a:ext cx="9144000" cy="1761068"/>
          </a:xfrm>
        </p:spPr>
        <p:txBody>
          <a:bodyPr/>
          <a:lstStyle/>
          <a:p>
            <a:r>
              <a:rPr lang="nl-NL" dirty="0"/>
              <a:t>Pilot </a:t>
            </a:r>
            <a:r>
              <a:rPr lang="nl-NL" dirty="0" err="1"/>
              <a:t>WaterQi</a:t>
            </a:r>
            <a:endParaRPr lang="nl-NL" dirty="0"/>
          </a:p>
        </p:txBody>
      </p:sp>
      <p:sp>
        <p:nvSpPr>
          <p:cNvPr id="3" name="Tekstvak 2">
            <a:extLst>
              <a:ext uri="{FF2B5EF4-FFF2-40B4-BE49-F238E27FC236}">
                <a16:creationId xmlns:a16="http://schemas.microsoft.com/office/drawing/2014/main" id="{74854DE2-B561-4AA4-B07D-EBFEE17BF590}"/>
              </a:ext>
            </a:extLst>
          </p:cNvPr>
          <p:cNvSpPr txBox="1"/>
          <p:nvPr/>
        </p:nvSpPr>
        <p:spPr>
          <a:xfrm>
            <a:off x="249365" y="4565428"/>
            <a:ext cx="3383555" cy="954107"/>
          </a:xfrm>
          <a:prstGeom prst="rect">
            <a:avLst/>
          </a:prstGeom>
          <a:noFill/>
        </p:spPr>
        <p:txBody>
          <a:bodyPr wrap="none" rtlCol="0">
            <a:spAutoFit/>
          </a:bodyPr>
          <a:lstStyle/>
          <a:p>
            <a:r>
              <a:rPr lang="nl-NL" sz="1400" dirty="0"/>
              <a:t>Joep de Koning</a:t>
            </a:r>
          </a:p>
          <a:p>
            <a:r>
              <a:rPr lang="nl-NL" sz="1400" dirty="0"/>
              <a:t>Afdeling Monitoring en Wateradvies</a:t>
            </a:r>
          </a:p>
          <a:p>
            <a:r>
              <a:rPr lang="nl-NL" sz="1400" dirty="0"/>
              <a:t>Hoogheemraadschap van Delfland</a:t>
            </a:r>
          </a:p>
          <a:p>
            <a:r>
              <a:rPr lang="nl-NL" sz="1400" dirty="0"/>
              <a:t>23-09-2021</a:t>
            </a:r>
          </a:p>
        </p:txBody>
      </p:sp>
      <p:pic>
        <p:nvPicPr>
          <p:cNvPr id="4" name="Tijdelijke aanduiding voor inhoud 3">
            <a:extLst>
              <a:ext uri="{FF2B5EF4-FFF2-40B4-BE49-F238E27FC236}">
                <a16:creationId xmlns:a16="http://schemas.microsoft.com/office/drawing/2014/main" id="{EDB9D858-66D1-459D-B337-33CE51DCDD26}"/>
              </a:ext>
            </a:extLst>
          </p:cNvPr>
          <p:cNvPicPr>
            <a:picLocks/>
          </p:cNvPicPr>
          <p:nvPr/>
        </p:nvPicPr>
        <p:blipFill rotWithShape="1">
          <a:blip r:embed="rId2"/>
          <a:srcRect l="8324" r="39967" b="9090"/>
          <a:stretch/>
        </p:blipFill>
        <p:spPr bwMode="auto">
          <a:xfrm>
            <a:off x="5174260" y="1409939"/>
            <a:ext cx="4029740" cy="4250774"/>
          </a:xfrm>
          <a:prstGeom prst="rect">
            <a:avLst/>
          </a:prstGeom>
          <a:effectLst>
            <a:softEdge rad="635000"/>
          </a:effectLst>
          <a:extLst>
            <a:ext uri="{53640926-AAD7-44D8-BBD7-CCE9431645EC}">
              <a14:shadowObscured xmlns:a14="http://schemas.microsoft.com/office/drawing/2010/main"/>
            </a:ext>
          </a:extLst>
        </p:spPr>
      </p:pic>
      <p:pic>
        <p:nvPicPr>
          <p:cNvPr id="2050" name="Picture 2" descr="eef3aec3-7064-4d55-a5b2-26e68378d02d@eurprd07">
            <a:extLst>
              <a:ext uri="{FF2B5EF4-FFF2-40B4-BE49-F238E27FC236}">
                <a16:creationId xmlns:a16="http://schemas.microsoft.com/office/drawing/2014/main" id="{187B4F04-ACA3-40BC-A682-37BC05384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7637"/>
            <a:ext cx="4090988" cy="306824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a:extLst>
              <a:ext uri="{FF2B5EF4-FFF2-40B4-BE49-F238E27FC236}">
                <a16:creationId xmlns:a16="http://schemas.microsoft.com/office/drawing/2014/main" id="{15F45EDF-FAC8-47A3-95D6-DAD48AC91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480" y="5538528"/>
            <a:ext cx="860882" cy="10453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98F51D12-0F31-4605-B7E4-5DF79706C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902" y="5538528"/>
            <a:ext cx="898732" cy="12218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 bronafbeelding bekijken">
            <a:extLst>
              <a:ext uri="{FF2B5EF4-FFF2-40B4-BE49-F238E27FC236}">
                <a16:creationId xmlns:a16="http://schemas.microsoft.com/office/drawing/2014/main" id="{44377897-F6A0-4EEF-9419-8FCF62C80E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174" y="5692109"/>
            <a:ext cx="1545116" cy="738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e bronafbeelding bekijken">
            <a:extLst>
              <a:ext uri="{FF2B5EF4-FFF2-40B4-BE49-F238E27FC236}">
                <a16:creationId xmlns:a16="http://schemas.microsoft.com/office/drawing/2014/main" id="{B5799286-1F1A-4270-9004-2744C81AB1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089" b="29299"/>
          <a:stretch/>
        </p:blipFill>
        <p:spPr bwMode="auto">
          <a:xfrm>
            <a:off x="5216294" y="5699924"/>
            <a:ext cx="2846716" cy="7303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54B1136-7D1E-4EF4-B396-C362CCB21A20}"/>
              </a:ext>
            </a:extLst>
          </p:cNvPr>
          <p:cNvPicPr/>
          <p:nvPr/>
        </p:nvPicPr>
        <p:blipFill rotWithShape="1">
          <a:blip r:embed="rId2">
            <a:alphaModFix amt="35000"/>
            <a:extLst/>
          </a:blip>
          <a:srcRect l="8969" r="11032"/>
          <a:stretch/>
        </p:blipFill>
        <p:spPr bwMode="auto">
          <a:xfrm>
            <a:off x="20" y="-101210"/>
            <a:ext cx="9143980" cy="6858000"/>
          </a:xfrm>
          <a:prstGeom prst="rect">
            <a:avLst/>
          </a:prstGeom>
          <a:extLst>
            <a:ext uri="{53640926-AAD7-44D8-BBD7-CCE9431645EC}">
              <a14:shadowObscured xmlns:a14="http://schemas.microsoft.com/office/drawing/2010/main"/>
            </a:ext>
          </a:extLst>
        </p:spPr>
      </p:pic>
      <p:pic>
        <p:nvPicPr>
          <p:cNvPr id="5" name="Afbeelding 4">
            <a:extLst>
              <a:ext uri="{FF2B5EF4-FFF2-40B4-BE49-F238E27FC236}">
                <a16:creationId xmlns:a16="http://schemas.microsoft.com/office/drawing/2014/main" id="{8779BF64-7D08-465F-B84E-690108DC45F9}"/>
              </a:ext>
            </a:extLst>
          </p:cNvPr>
          <p:cNvPicPr/>
          <p:nvPr/>
        </p:nvPicPr>
        <p:blipFill rotWithShape="1">
          <a:blip r:embed="rId3"/>
          <a:srcRect l="17474" r="22521" b="-7"/>
          <a:stretch/>
        </p:blipFill>
        <p:spPr bwMode="auto">
          <a:xfrm>
            <a:off x="4022890" y="1055655"/>
            <a:ext cx="1268730" cy="126873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ln w="57150">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 name="Tijdelijke aanduiding voor inhoud 5">
            <a:extLst>
              <a:ext uri="{FF2B5EF4-FFF2-40B4-BE49-F238E27FC236}">
                <a16:creationId xmlns:a16="http://schemas.microsoft.com/office/drawing/2014/main" id="{63A0BBAA-3481-4A4B-8D63-6C4BC9906084}"/>
              </a:ext>
            </a:extLst>
          </p:cNvPr>
          <p:cNvPicPr>
            <a:picLocks/>
          </p:cNvPicPr>
          <p:nvPr/>
        </p:nvPicPr>
        <p:blipFill rotWithShape="1">
          <a:blip r:embed="rId4"/>
          <a:srcRect l="19999" r="20005" b="6"/>
          <a:stretch/>
        </p:blipFill>
        <p:spPr bwMode="auto">
          <a:xfrm>
            <a:off x="4623539" y="2767202"/>
            <a:ext cx="2057400" cy="20574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w="57150">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B888E58E-396C-4111-9543-CD94D5269351}"/>
              </a:ext>
            </a:extLst>
          </p:cNvPr>
          <p:cNvPicPr/>
          <p:nvPr/>
        </p:nvPicPr>
        <p:blipFill rotWithShape="1">
          <a:blip r:embed="rId5"/>
          <a:srcRect l="13514" r="14935"/>
          <a:stretch/>
        </p:blipFill>
        <p:spPr bwMode="auto">
          <a:xfrm>
            <a:off x="5713527" y="-1"/>
            <a:ext cx="3430473" cy="2876630"/>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ln w="57150">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2F34C804-2E74-41D2-AF69-3FF93C3AA5D4}"/>
              </a:ext>
            </a:extLst>
          </p:cNvPr>
          <p:cNvPicPr/>
          <p:nvPr/>
        </p:nvPicPr>
        <p:blipFill rotWithShape="1">
          <a:blip r:embed="rId6"/>
          <a:srcRect l="11545" r="18499" b="1"/>
          <a:stretch/>
        </p:blipFill>
        <p:spPr bwMode="auto">
          <a:xfrm>
            <a:off x="6203920" y="4338747"/>
            <a:ext cx="2937326" cy="25192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ln w="57150">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Tijdelijke aanduiding voor inhoud 3">
            <a:extLst>
              <a:ext uri="{FF2B5EF4-FFF2-40B4-BE49-F238E27FC236}">
                <a16:creationId xmlns:a16="http://schemas.microsoft.com/office/drawing/2014/main" id="{9EFE6A44-C07F-4AD5-85CF-A474084EB106}"/>
              </a:ext>
            </a:extLst>
          </p:cNvPr>
          <p:cNvPicPr>
            <a:picLocks noChangeAspect="1"/>
          </p:cNvPicPr>
          <p:nvPr/>
        </p:nvPicPr>
        <p:blipFill>
          <a:blip r:embed="rId7"/>
          <a:stretch>
            <a:fillRect/>
          </a:stretch>
        </p:blipFill>
        <p:spPr>
          <a:xfrm>
            <a:off x="315398" y="3270652"/>
            <a:ext cx="3983940" cy="2855511"/>
          </a:xfrm>
          <a:prstGeom prst="rect">
            <a:avLst/>
          </a:prstGeom>
          <a:ln w="57150">
            <a:solidFill>
              <a:schemeClr val="tx1"/>
            </a:solidFill>
          </a:ln>
        </p:spPr>
      </p:pic>
      <p:pic>
        <p:nvPicPr>
          <p:cNvPr id="10" name="Afbeelding 9">
            <a:extLst>
              <a:ext uri="{FF2B5EF4-FFF2-40B4-BE49-F238E27FC236}">
                <a16:creationId xmlns:a16="http://schemas.microsoft.com/office/drawing/2014/main" id="{447F19C1-D8A5-4B9B-9737-192AFC9F71D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43697" y="1082712"/>
            <a:ext cx="2207895" cy="165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el 10">
            <a:extLst>
              <a:ext uri="{FF2B5EF4-FFF2-40B4-BE49-F238E27FC236}">
                <a16:creationId xmlns:a16="http://schemas.microsoft.com/office/drawing/2014/main" id="{68F9B26F-AD2E-40D8-A2F5-AD16B684C367}"/>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24813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18AC0-F7D1-4DA0-8927-93F15544DE03}"/>
              </a:ext>
            </a:extLst>
          </p:cNvPr>
          <p:cNvSpPr>
            <a:spLocks noGrp="1"/>
          </p:cNvSpPr>
          <p:nvPr>
            <p:ph type="title"/>
          </p:nvPr>
        </p:nvSpPr>
        <p:spPr/>
        <p:txBody>
          <a:bodyPr/>
          <a:lstStyle/>
          <a:p>
            <a:r>
              <a:rPr lang="nl-NL" dirty="0"/>
              <a:t>Parameters schuim - Fosfor</a:t>
            </a:r>
          </a:p>
        </p:txBody>
      </p:sp>
      <p:pic>
        <p:nvPicPr>
          <p:cNvPr id="4" name="Afbeelding 3">
            <a:extLst>
              <a:ext uri="{FF2B5EF4-FFF2-40B4-BE49-F238E27FC236}">
                <a16:creationId xmlns:a16="http://schemas.microsoft.com/office/drawing/2014/main" id="{F393BB54-55C0-4A81-AB86-B7268E0CF81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8566" y="1888068"/>
            <a:ext cx="5946540" cy="3880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0453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892CF-50CD-4DEF-99B3-C736E2BAFEA5}"/>
              </a:ext>
            </a:extLst>
          </p:cNvPr>
          <p:cNvSpPr>
            <a:spLocks noGrp="1"/>
          </p:cNvSpPr>
          <p:nvPr>
            <p:ph type="title"/>
          </p:nvPr>
        </p:nvSpPr>
        <p:spPr/>
        <p:txBody>
          <a:bodyPr/>
          <a:lstStyle/>
          <a:p>
            <a:r>
              <a:rPr lang="nl-NL" dirty="0"/>
              <a:t>Parameters schuim – Stikstof parameters</a:t>
            </a:r>
          </a:p>
        </p:txBody>
      </p:sp>
      <p:pic>
        <p:nvPicPr>
          <p:cNvPr id="4" name="Tijdelijke aanduiding voor inhoud 3">
            <a:extLst>
              <a:ext uri="{FF2B5EF4-FFF2-40B4-BE49-F238E27FC236}">
                <a16:creationId xmlns:a16="http://schemas.microsoft.com/office/drawing/2014/main" id="{877E4BA5-511C-43EB-8B00-D3075F13D431}"/>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68657" y="2100263"/>
            <a:ext cx="6170349" cy="402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6336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71BF9-870A-4A77-BD68-ABB624EC2A52}"/>
              </a:ext>
            </a:extLst>
          </p:cNvPr>
          <p:cNvSpPr>
            <a:spLocks noGrp="1"/>
          </p:cNvSpPr>
          <p:nvPr>
            <p:ph type="title"/>
          </p:nvPr>
        </p:nvSpPr>
        <p:spPr/>
        <p:txBody>
          <a:bodyPr/>
          <a:lstStyle/>
          <a:p>
            <a:r>
              <a:rPr lang="nl-NL" dirty="0"/>
              <a:t>Parameters schuim - CZV</a:t>
            </a:r>
          </a:p>
        </p:txBody>
      </p:sp>
      <p:pic>
        <p:nvPicPr>
          <p:cNvPr id="4" name="Tijdelijke aanduiding voor inhoud 3">
            <a:extLst>
              <a:ext uri="{FF2B5EF4-FFF2-40B4-BE49-F238E27FC236}">
                <a16:creationId xmlns:a16="http://schemas.microsoft.com/office/drawing/2014/main" id="{253CEC6F-21D5-4739-9028-843E8F705C1A}"/>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02265" y="2056572"/>
            <a:ext cx="5982055" cy="3903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7855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509600-AB21-4EF6-BDE3-2C5DBCC19972}"/>
              </a:ext>
            </a:extLst>
          </p:cNvPr>
          <p:cNvSpPr>
            <a:spLocks noGrp="1"/>
          </p:cNvSpPr>
          <p:nvPr>
            <p:ph type="title"/>
          </p:nvPr>
        </p:nvSpPr>
        <p:spPr/>
        <p:txBody>
          <a:bodyPr/>
          <a:lstStyle/>
          <a:p>
            <a:r>
              <a:rPr lang="nl-NL" dirty="0"/>
              <a:t>Pijnacker Nootdorp na 1 jaar conclusies</a:t>
            </a:r>
          </a:p>
        </p:txBody>
      </p:sp>
      <p:sp>
        <p:nvSpPr>
          <p:cNvPr id="3" name="Tijdelijke aanduiding voor inhoud 2">
            <a:extLst>
              <a:ext uri="{FF2B5EF4-FFF2-40B4-BE49-F238E27FC236}">
                <a16:creationId xmlns:a16="http://schemas.microsoft.com/office/drawing/2014/main" id="{50CC8F01-6E54-430B-8CA3-E766873A1DD2}"/>
              </a:ext>
            </a:extLst>
          </p:cNvPr>
          <p:cNvSpPr>
            <a:spLocks noGrp="1"/>
          </p:cNvSpPr>
          <p:nvPr>
            <p:ph idx="1"/>
          </p:nvPr>
        </p:nvSpPr>
        <p:spPr/>
        <p:txBody>
          <a:bodyPr>
            <a:normAutofit fontScale="55000" lnSpcReduction="20000"/>
          </a:bodyPr>
          <a:lstStyle/>
          <a:p>
            <a:r>
              <a:rPr lang="nl-NL" dirty="0"/>
              <a:t>1 jaar draaien</a:t>
            </a:r>
          </a:p>
          <a:p>
            <a:r>
              <a:rPr lang="nl-NL" dirty="0"/>
              <a:t>Grote ecologische verbetering</a:t>
            </a:r>
          </a:p>
          <a:p>
            <a:pPr lvl="1"/>
            <a:r>
              <a:rPr lang="nl-NL" dirty="0"/>
              <a:t>Waterplanten (verschillende soorten)</a:t>
            </a:r>
          </a:p>
          <a:p>
            <a:pPr lvl="1"/>
            <a:r>
              <a:rPr lang="nl-NL" dirty="0"/>
              <a:t>Verschillende soorten vis</a:t>
            </a:r>
          </a:p>
          <a:p>
            <a:pPr lvl="1"/>
            <a:r>
              <a:rPr lang="nl-NL" dirty="0"/>
              <a:t>Zuurstoftolerante macrofauna</a:t>
            </a:r>
          </a:p>
          <a:p>
            <a:pPr lvl="2"/>
            <a:r>
              <a:rPr lang="nl-NL" dirty="0"/>
              <a:t>Haften</a:t>
            </a:r>
          </a:p>
          <a:p>
            <a:pPr lvl="2"/>
            <a:r>
              <a:rPr lang="nl-NL" dirty="0"/>
              <a:t>Libelle larven</a:t>
            </a:r>
          </a:p>
          <a:p>
            <a:pPr lvl="2"/>
            <a:r>
              <a:rPr lang="nl-NL" dirty="0"/>
              <a:t>Grote spinnende watertor</a:t>
            </a:r>
          </a:p>
          <a:p>
            <a:r>
              <a:rPr lang="nl-NL" dirty="0"/>
              <a:t>Chemisch nauwelijks! Alleen afname ammonium </a:t>
            </a:r>
            <a:r>
              <a:rPr lang="nl-NL" dirty="0">
                <a:sym typeface="Wingdings" panose="05000000000000000000" pitchFamily="2" charset="2"/>
              </a:rPr>
              <a:t> Goed teken</a:t>
            </a:r>
          </a:p>
          <a:p>
            <a:r>
              <a:rPr lang="nl-NL" dirty="0">
                <a:sym typeface="Wingdings" panose="05000000000000000000" pitchFamily="2" charset="2"/>
              </a:rPr>
              <a:t>Concentraties meststoffen namen wel toe. Afbraak?</a:t>
            </a:r>
          </a:p>
          <a:p>
            <a:r>
              <a:rPr lang="nl-NL" dirty="0">
                <a:sym typeface="Wingdings" panose="05000000000000000000" pitchFamily="2" charset="2"/>
              </a:rPr>
              <a:t>Verandering samenstelling bodem (visuele waarneming)</a:t>
            </a:r>
          </a:p>
          <a:p>
            <a:r>
              <a:rPr lang="nl-NL" dirty="0">
                <a:sym typeface="Wingdings" panose="05000000000000000000" pitchFamily="2" charset="2"/>
              </a:rPr>
              <a:t>Helder water (visuele waarneming)</a:t>
            </a:r>
          </a:p>
          <a:p>
            <a:r>
              <a:rPr lang="nl-NL" dirty="0">
                <a:sym typeface="Wingdings" panose="05000000000000000000" pitchFamily="2" charset="2"/>
              </a:rPr>
              <a:t>Geen kroosvorming.</a:t>
            </a:r>
          </a:p>
          <a:p>
            <a:r>
              <a:rPr lang="nl-NL" dirty="0">
                <a:sym typeface="Wingdings" panose="05000000000000000000" pitchFamily="2" charset="2"/>
              </a:rPr>
              <a:t>Duidelijke verslechtering na regen (hemelwaterafvoer, visuele waarneming). Herstel gaat vrij snel.</a:t>
            </a:r>
          </a:p>
          <a:p>
            <a:r>
              <a:rPr lang="nl-NL" dirty="0">
                <a:sym typeface="Wingdings" panose="05000000000000000000" pitchFamily="2" charset="2"/>
              </a:rPr>
              <a:t>Bij het toevoegen van zuurstofbelletjes komt schuim vrij. Dit is makkelijk op te vangen en bevat grote concentraties nutriënten. Mogelijke zuivering?</a:t>
            </a:r>
            <a:endParaRPr lang="nl-NL" dirty="0"/>
          </a:p>
        </p:txBody>
      </p:sp>
    </p:spTree>
    <p:extLst>
      <p:ext uri="{BB962C8B-B14F-4D97-AF65-F5344CB8AC3E}">
        <p14:creationId xmlns:p14="http://schemas.microsoft.com/office/powerpoint/2010/main" val="3553706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84F0B3-3DE7-413C-8680-51ADF39B78EA}"/>
              </a:ext>
            </a:extLst>
          </p:cNvPr>
          <p:cNvSpPr>
            <a:spLocks noGrp="1"/>
          </p:cNvSpPr>
          <p:nvPr>
            <p:ph type="title"/>
          </p:nvPr>
        </p:nvSpPr>
        <p:spPr/>
        <p:txBody>
          <a:bodyPr/>
          <a:lstStyle/>
          <a:p>
            <a:r>
              <a:rPr lang="nl-NL" dirty="0"/>
              <a:t>2</a:t>
            </a:r>
            <a:r>
              <a:rPr lang="nl-NL" baseline="30000" dirty="0"/>
              <a:t>de</a:t>
            </a:r>
            <a:r>
              <a:rPr lang="nl-NL" dirty="0"/>
              <a:t> jaar (zonder </a:t>
            </a:r>
            <a:r>
              <a:rPr lang="nl-NL" dirty="0" err="1"/>
              <a:t>WaterQi</a:t>
            </a:r>
            <a:r>
              <a:rPr lang="nl-NL" dirty="0"/>
              <a:t>)</a:t>
            </a:r>
          </a:p>
        </p:txBody>
      </p:sp>
      <p:pic>
        <p:nvPicPr>
          <p:cNvPr id="4" name="Afbeelding 23" descr="image002">
            <a:extLst>
              <a:ext uri="{FF2B5EF4-FFF2-40B4-BE49-F238E27FC236}">
                <a16:creationId xmlns:a16="http://schemas.microsoft.com/office/drawing/2014/main" id="{AAF221D4-17E3-4495-95F5-56B548823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17" y="1160034"/>
            <a:ext cx="4083014" cy="2299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Afbeelding 38" descr="image003">
            <a:extLst>
              <a:ext uri="{FF2B5EF4-FFF2-40B4-BE49-F238E27FC236}">
                <a16:creationId xmlns:a16="http://schemas.microsoft.com/office/drawing/2014/main" id="{EEE999C9-CAB8-4D5D-B99E-F2B459D75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967" y="1175049"/>
            <a:ext cx="3753004" cy="2110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8AD59069-9FA9-4571-BECA-291F1B04EE0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7" y="4044307"/>
            <a:ext cx="3842334" cy="2381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Tijdelijke aanduiding voor inhoud 4">
            <a:extLst>
              <a:ext uri="{FF2B5EF4-FFF2-40B4-BE49-F238E27FC236}">
                <a16:creationId xmlns:a16="http://schemas.microsoft.com/office/drawing/2014/main" id="{B1E1C44F-7233-4CFF-9E8A-EDBF44E3B718}"/>
              </a:ext>
            </a:extLst>
          </p:cNvP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711466" y="4211101"/>
            <a:ext cx="4083014" cy="2192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kstvak 7">
            <a:extLst>
              <a:ext uri="{FF2B5EF4-FFF2-40B4-BE49-F238E27FC236}">
                <a16:creationId xmlns:a16="http://schemas.microsoft.com/office/drawing/2014/main" id="{8C02CDE4-1CFB-4F1C-9ACA-AA828464E7F1}"/>
              </a:ext>
            </a:extLst>
          </p:cNvPr>
          <p:cNvSpPr txBox="1"/>
          <p:nvPr/>
        </p:nvSpPr>
        <p:spPr>
          <a:xfrm>
            <a:off x="1031358" y="3593886"/>
            <a:ext cx="1316386" cy="369332"/>
          </a:xfrm>
          <a:prstGeom prst="rect">
            <a:avLst/>
          </a:prstGeom>
          <a:noFill/>
        </p:spPr>
        <p:txBody>
          <a:bodyPr wrap="none" rtlCol="0">
            <a:spAutoFit/>
          </a:bodyPr>
          <a:lstStyle/>
          <a:p>
            <a:r>
              <a:rPr lang="nl-NL" dirty="0"/>
              <a:t>Juni 2020</a:t>
            </a:r>
          </a:p>
        </p:txBody>
      </p:sp>
      <p:sp>
        <p:nvSpPr>
          <p:cNvPr id="9" name="Tekstvak 8">
            <a:extLst>
              <a:ext uri="{FF2B5EF4-FFF2-40B4-BE49-F238E27FC236}">
                <a16:creationId xmlns:a16="http://schemas.microsoft.com/office/drawing/2014/main" id="{9AF59F15-FD5F-4B28-9CCC-6B9B20BD3707}"/>
              </a:ext>
            </a:extLst>
          </p:cNvPr>
          <p:cNvSpPr txBox="1"/>
          <p:nvPr/>
        </p:nvSpPr>
        <p:spPr>
          <a:xfrm>
            <a:off x="5460204" y="3438730"/>
            <a:ext cx="3283739" cy="646331"/>
          </a:xfrm>
          <a:prstGeom prst="rect">
            <a:avLst/>
          </a:prstGeom>
          <a:noFill/>
        </p:spPr>
        <p:txBody>
          <a:bodyPr wrap="square" rtlCol="0">
            <a:spAutoFit/>
          </a:bodyPr>
          <a:lstStyle/>
          <a:p>
            <a:r>
              <a:rPr lang="nl-NL" dirty="0"/>
              <a:t>September 2020 (aanleiding terugplaatsen)</a:t>
            </a:r>
          </a:p>
        </p:txBody>
      </p:sp>
      <p:sp>
        <p:nvSpPr>
          <p:cNvPr id="10" name="Tekstvak 9">
            <a:extLst>
              <a:ext uri="{FF2B5EF4-FFF2-40B4-BE49-F238E27FC236}">
                <a16:creationId xmlns:a16="http://schemas.microsoft.com/office/drawing/2014/main" id="{94CBB9DA-ABBF-4297-84E7-7C154E5BCE48}"/>
              </a:ext>
            </a:extLst>
          </p:cNvPr>
          <p:cNvSpPr txBox="1"/>
          <p:nvPr/>
        </p:nvSpPr>
        <p:spPr>
          <a:xfrm>
            <a:off x="691116" y="6517721"/>
            <a:ext cx="2758640" cy="369332"/>
          </a:xfrm>
          <a:prstGeom prst="rect">
            <a:avLst/>
          </a:prstGeom>
          <a:noFill/>
        </p:spPr>
        <p:txBody>
          <a:bodyPr wrap="none" rtlCol="0">
            <a:spAutoFit/>
          </a:bodyPr>
          <a:lstStyle/>
          <a:p>
            <a:r>
              <a:rPr lang="nl-NL" dirty="0"/>
              <a:t>Lozing via afvoerputje</a:t>
            </a:r>
          </a:p>
        </p:txBody>
      </p:sp>
      <p:sp>
        <p:nvSpPr>
          <p:cNvPr id="11" name="Tekstvak 10">
            <a:extLst>
              <a:ext uri="{FF2B5EF4-FFF2-40B4-BE49-F238E27FC236}">
                <a16:creationId xmlns:a16="http://schemas.microsoft.com/office/drawing/2014/main" id="{AE542006-D458-48B0-AD48-8A2ABF98F0C8}"/>
              </a:ext>
            </a:extLst>
          </p:cNvPr>
          <p:cNvSpPr txBox="1"/>
          <p:nvPr/>
        </p:nvSpPr>
        <p:spPr>
          <a:xfrm>
            <a:off x="4983342" y="6488668"/>
            <a:ext cx="3935629" cy="369332"/>
          </a:xfrm>
          <a:prstGeom prst="rect">
            <a:avLst/>
          </a:prstGeom>
          <a:noFill/>
        </p:spPr>
        <p:txBody>
          <a:bodyPr wrap="none" rtlCol="0">
            <a:spAutoFit/>
          </a:bodyPr>
          <a:lstStyle/>
          <a:p>
            <a:r>
              <a:rPr lang="nl-NL" dirty="0"/>
              <a:t>Vissen bij </a:t>
            </a:r>
            <a:r>
              <a:rPr lang="nl-NL" dirty="0" err="1"/>
              <a:t>WaterQi</a:t>
            </a:r>
            <a:r>
              <a:rPr lang="nl-NL" dirty="0"/>
              <a:t> tijdens lozing</a:t>
            </a:r>
          </a:p>
        </p:txBody>
      </p:sp>
    </p:spTree>
    <p:extLst>
      <p:ext uri="{BB962C8B-B14F-4D97-AF65-F5344CB8AC3E}">
        <p14:creationId xmlns:p14="http://schemas.microsoft.com/office/powerpoint/2010/main" val="4029720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96F15-269E-4226-B6DD-0779E5C850D3}"/>
              </a:ext>
            </a:extLst>
          </p:cNvPr>
          <p:cNvSpPr>
            <a:spLocks noGrp="1"/>
          </p:cNvSpPr>
          <p:nvPr>
            <p:ph type="title"/>
          </p:nvPr>
        </p:nvSpPr>
        <p:spPr/>
        <p:txBody>
          <a:bodyPr/>
          <a:lstStyle/>
          <a:p>
            <a:r>
              <a:rPr lang="nl-NL" dirty="0"/>
              <a:t>Pijnacker Nootdorp na 2 jaar Conclusies</a:t>
            </a:r>
          </a:p>
        </p:txBody>
      </p:sp>
      <p:sp>
        <p:nvSpPr>
          <p:cNvPr id="3" name="Tijdelijke aanduiding voor inhoud 2">
            <a:extLst>
              <a:ext uri="{FF2B5EF4-FFF2-40B4-BE49-F238E27FC236}">
                <a16:creationId xmlns:a16="http://schemas.microsoft.com/office/drawing/2014/main" id="{5ED3A9B4-9BAD-428A-84B4-C43DB63FE038}"/>
              </a:ext>
            </a:extLst>
          </p:cNvPr>
          <p:cNvSpPr>
            <a:spLocks noGrp="1"/>
          </p:cNvSpPr>
          <p:nvPr>
            <p:ph idx="1"/>
          </p:nvPr>
        </p:nvSpPr>
        <p:spPr/>
        <p:txBody>
          <a:bodyPr>
            <a:normAutofit fontScale="70000" lnSpcReduction="20000"/>
          </a:bodyPr>
          <a:lstStyle/>
          <a:p>
            <a:r>
              <a:rPr lang="nl-NL" dirty="0"/>
              <a:t>Publieksparticipatie kost veel tijd en energie. Pilot eind 2020 stopgezet. </a:t>
            </a:r>
          </a:p>
          <a:p>
            <a:pPr marL="0" indent="0">
              <a:buNone/>
            </a:pPr>
            <a:endParaRPr lang="nl-NL" dirty="0"/>
          </a:p>
          <a:p>
            <a:pPr marL="0" indent="0">
              <a:buNone/>
            </a:pPr>
            <a:r>
              <a:rPr lang="nl-NL" dirty="0"/>
              <a:t>Onderzoek 2020: Kan het systeem ook zonder </a:t>
            </a:r>
            <a:r>
              <a:rPr lang="nl-NL" dirty="0" err="1"/>
              <a:t>WaterQi</a:t>
            </a:r>
            <a:r>
              <a:rPr lang="nl-NL" dirty="0"/>
              <a:t>? </a:t>
            </a:r>
          </a:p>
          <a:p>
            <a:r>
              <a:rPr lang="nl-NL" dirty="0"/>
              <a:t>In juni nog goed. Waterplanten en vis zichtbaar.</a:t>
            </a:r>
          </a:p>
          <a:p>
            <a:r>
              <a:rPr lang="nl-NL" dirty="0"/>
              <a:t>Droge/warme zomer en heftige regenbuien (hemelwaterafvoer) deden systeem de das om.</a:t>
            </a:r>
          </a:p>
          <a:p>
            <a:r>
              <a:rPr lang="nl-NL" dirty="0" err="1"/>
              <a:t>WaterQi</a:t>
            </a:r>
            <a:r>
              <a:rPr lang="nl-NL" dirty="0"/>
              <a:t> teruggeplaatst. Vis kwam snel weer terug</a:t>
            </a:r>
          </a:p>
          <a:p>
            <a:r>
              <a:rPr lang="nl-NL" dirty="0"/>
              <a:t>Lozing van </a:t>
            </a:r>
            <a:r>
              <a:rPr lang="nl-NL" dirty="0" err="1"/>
              <a:t>stucadoorwater</a:t>
            </a:r>
            <a:r>
              <a:rPr lang="nl-NL" dirty="0"/>
              <a:t> (via afvoerputje). Vissen overleefden door nabijheid </a:t>
            </a:r>
            <a:r>
              <a:rPr lang="nl-NL" dirty="0" err="1"/>
              <a:t>waterQi</a:t>
            </a:r>
            <a:r>
              <a:rPr lang="nl-NL" dirty="0"/>
              <a:t>.</a:t>
            </a:r>
          </a:p>
          <a:p>
            <a:endParaRPr lang="nl-NL" dirty="0"/>
          </a:p>
        </p:txBody>
      </p:sp>
    </p:spTree>
    <p:extLst>
      <p:ext uri="{BB962C8B-B14F-4D97-AF65-F5344CB8AC3E}">
        <p14:creationId xmlns:p14="http://schemas.microsoft.com/office/powerpoint/2010/main" val="338354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Pilot Hoek van Holland</a:t>
            </a:r>
          </a:p>
        </p:txBody>
      </p:sp>
      <p:pic>
        <p:nvPicPr>
          <p:cNvPr id="4" name="Afbeelding 3">
            <a:extLst>
              <a:ext uri="{FF2B5EF4-FFF2-40B4-BE49-F238E27FC236}">
                <a16:creationId xmlns:a16="http://schemas.microsoft.com/office/drawing/2014/main" id="{DA592D7B-EC8F-4C87-84FA-4322018E4BB3}"/>
              </a:ext>
            </a:extLst>
          </p:cNvPr>
          <p:cNvPicPr>
            <a:picLocks noChangeAspect="1"/>
          </p:cNvPicPr>
          <p:nvPr/>
        </p:nvPicPr>
        <p:blipFill>
          <a:blip r:embed="rId2"/>
          <a:stretch>
            <a:fillRect/>
          </a:stretch>
        </p:blipFill>
        <p:spPr>
          <a:xfrm>
            <a:off x="1800000" y="1774308"/>
            <a:ext cx="6280741" cy="4108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Rechte verbindingslijn met pijl 4">
            <a:extLst>
              <a:ext uri="{FF2B5EF4-FFF2-40B4-BE49-F238E27FC236}">
                <a16:creationId xmlns:a16="http://schemas.microsoft.com/office/drawing/2014/main" id="{67BEAD67-C673-45A1-8631-38863258B854}"/>
              </a:ext>
            </a:extLst>
          </p:cNvPr>
          <p:cNvCxnSpPr>
            <a:cxnSpLocks/>
          </p:cNvCxnSpPr>
          <p:nvPr/>
        </p:nvCxnSpPr>
        <p:spPr>
          <a:xfrm flipH="1">
            <a:off x="3157871" y="4008474"/>
            <a:ext cx="51036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E534BEBA-700B-4AC7-8512-12AD80B9E460}"/>
              </a:ext>
            </a:extLst>
          </p:cNvPr>
          <p:cNvSpPr txBox="1"/>
          <p:nvPr/>
        </p:nvSpPr>
        <p:spPr>
          <a:xfrm rot="1208879">
            <a:off x="2695799" y="2984828"/>
            <a:ext cx="3864841" cy="369332"/>
          </a:xfrm>
          <a:prstGeom prst="rect">
            <a:avLst/>
          </a:prstGeom>
          <a:noFill/>
        </p:spPr>
        <p:txBody>
          <a:bodyPr wrap="none" rtlCol="0">
            <a:spAutoFit/>
          </a:bodyPr>
          <a:lstStyle/>
          <a:p>
            <a:r>
              <a:rPr lang="nl-NL" dirty="0"/>
              <a:t>Glastuinbouw vraagt veel water</a:t>
            </a:r>
          </a:p>
        </p:txBody>
      </p:sp>
      <p:sp>
        <p:nvSpPr>
          <p:cNvPr id="8" name="Tekstvak 7">
            <a:extLst>
              <a:ext uri="{FF2B5EF4-FFF2-40B4-BE49-F238E27FC236}">
                <a16:creationId xmlns:a16="http://schemas.microsoft.com/office/drawing/2014/main" id="{AD0C09C3-831A-4A88-BCE7-4434CF98C0CA}"/>
              </a:ext>
            </a:extLst>
          </p:cNvPr>
          <p:cNvSpPr txBox="1"/>
          <p:nvPr/>
        </p:nvSpPr>
        <p:spPr>
          <a:xfrm>
            <a:off x="3413052" y="4067631"/>
            <a:ext cx="4383892" cy="1477328"/>
          </a:xfrm>
          <a:prstGeom prst="rect">
            <a:avLst/>
          </a:prstGeom>
          <a:noFill/>
        </p:spPr>
        <p:txBody>
          <a:bodyPr wrap="none" rtlCol="0">
            <a:spAutoFit/>
          </a:bodyPr>
          <a:lstStyle/>
          <a:p>
            <a:r>
              <a:rPr lang="nl-NL" dirty="0"/>
              <a:t>Pilotlocatie</a:t>
            </a:r>
          </a:p>
          <a:p>
            <a:pPr marL="285750" indent="-285750">
              <a:buFontTx/>
              <a:buChar char="-"/>
            </a:pPr>
            <a:r>
              <a:rPr lang="nl-NL" dirty="0"/>
              <a:t>Inlaat naast gemaal (kortsluiting)</a:t>
            </a:r>
          </a:p>
          <a:p>
            <a:pPr marL="285750" indent="-285750">
              <a:buFontTx/>
              <a:buChar char="-"/>
            </a:pPr>
            <a:r>
              <a:rPr lang="nl-NL" dirty="0"/>
              <a:t>Weinig water voor verversing</a:t>
            </a:r>
          </a:p>
          <a:p>
            <a:pPr marL="285750" indent="-285750">
              <a:buFontTx/>
              <a:buChar char="-"/>
            </a:pPr>
            <a:r>
              <a:rPr lang="nl-NL" dirty="0" err="1"/>
              <a:t>Riooloverstort</a:t>
            </a:r>
            <a:endParaRPr lang="nl-NL" dirty="0"/>
          </a:p>
          <a:p>
            <a:pPr marL="285750" indent="-285750">
              <a:buFontTx/>
              <a:buChar char="-"/>
            </a:pPr>
            <a:r>
              <a:rPr lang="nl-NL" dirty="0"/>
              <a:t>Lokaal knelpunt waterkwaliteit</a:t>
            </a:r>
          </a:p>
        </p:txBody>
      </p:sp>
      <p:sp>
        <p:nvSpPr>
          <p:cNvPr id="9" name="Tekstvak 8">
            <a:extLst>
              <a:ext uri="{FF2B5EF4-FFF2-40B4-BE49-F238E27FC236}">
                <a16:creationId xmlns:a16="http://schemas.microsoft.com/office/drawing/2014/main" id="{D563FEE8-90DA-40BB-99D7-3B6AE789FD57}"/>
              </a:ext>
            </a:extLst>
          </p:cNvPr>
          <p:cNvSpPr txBox="1"/>
          <p:nvPr/>
        </p:nvSpPr>
        <p:spPr>
          <a:xfrm>
            <a:off x="5243400" y="2155140"/>
            <a:ext cx="2108078" cy="369332"/>
          </a:xfrm>
          <a:prstGeom prst="rect">
            <a:avLst/>
          </a:prstGeom>
          <a:noFill/>
        </p:spPr>
        <p:txBody>
          <a:bodyPr wrap="none" rtlCol="0">
            <a:spAutoFit/>
          </a:bodyPr>
          <a:lstStyle/>
          <a:p>
            <a:r>
              <a:rPr lang="nl-NL" dirty="0"/>
              <a:t>Boezem ver weg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62C06-38E2-4C33-98CE-8C495D96A4F3}"/>
              </a:ext>
            </a:extLst>
          </p:cNvPr>
          <p:cNvSpPr>
            <a:spLocks noGrp="1"/>
          </p:cNvSpPr>
          <p:nvPr>
            <p:ph type="ctrTitle"/>
          </p:nvPr>
        </p:nvSpPr>
        <p:spPr/>
        <p:txBody>
          <a:bodyPr/>
          <a:lstStyle/>
          <a:p>
            <a:r>
              <a:rPr lang="nl-NL" dirty="0"/>
              <a:t>Hoek van Holland</a:t>
            </a:r>
          </a:p>
        </p:txBody>
      </p:sp>
      <p:pic>
        <p:nvPicPr>
          <p:cNvPr id="4" name="Afbeelding 3">
            <a:extLst>
              <a:ext uri="{FF2B5EF4-FFF2-40B4-BE49-F238E27FC236}">
                <a16:creationId xmlns:a16="http://schemas.microsoft.com/office/drawing/2014/main" id="{36E7DF0A-2F41-4118-BBFD-244BC4D4F1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8460" y="1324935"/>
            <a:ext cx="3528460" cy="1825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kstvak 5">
            <a:extLst>
              <a:ext uri="{FF2B5EF4-FFF2-40B4-BE49-F238E27FC236}">
                <a16:creationId xmlns:a16="http://schemas.microsoft.com/office/drawing/2014/main" id="{1F45928D-4181-48D1-B670-B661016C3622}"/>
              </a:ext>
            </a:extLst>
          </p:cNvPr>
          <p:cNvSpPr txBox="1"/>
          <p:nvPr/>
        </p:nvSpPr>
        <p:spPr>
          <a:xfrm>
            <a:off x="1392566" y="1408586"/>
            <a:ext cx="3765774" cy="2308324"/>
          </a:xfrm>
          <a:prstGeom prst="rect">
            <a:avLst/>
          </a:prstGeom>
          <a:noFill/>
        </p:spPr>
        <p:txBody>
          <a:bodyPr wrap="none" rtlCol="0">
            <a:spAutoFit/>
          </a:bodyPr>
          <a:lstStyle/>
          <a:p>
            <a:r>
              <a:rPr lang="nl-NL" dirty="0"/>
              <a:t>Probleem</a:t>
            </a:r>
          </a:p>
          <a:p>
            <a:pPr marL="285750" indent="-285750">
              <a:buFont typeface="Arial" panose="020B0604020202020204" pitchFamily="34" charset="0"/>
              <a:buChar char="•"/>
            </a:pPr>
            <a:r>
              <a:rPr lang="nl-NL" dirty="0"/>
              <a:t>Wateroppervlak vies</a:t>
            </a:r>
          </a:p>
          <a:p>
            <a:pPr marL="285750" indent="-285750">
              <a:buFont typeface="Arial" panose="020B0604020202020204" pitchFamily="34" charset="0"/>
              <a:buChar char="•"/>
            </a:pPr>
            <a:r>
              <a:rPr lang="nl-NL" dirty="0"/>
              <a:t>Geen doorspoelmogelijkheid</a:t>
            </a:r>
          </a:p>
          <a:p>
            <a:pPr marL="285750" indent="-285750">
              <a:buFont typeface="Arial" panose="020B0604020202020204" pitchFamily="34" charset="0"/>
              <a:buChar char="•"/>
            </a:pPr>
            <a:r>
              <a:rPr lang="nl-NL" dirty="0"/>
              <a:t>Stank</a:t>
            </a:r>
          </a:p>
          <a:p>
            <a:pPr marL="285750" indent="-285750">
              <a:buFont typeface="Arial" panose="020B0604020202020204" pitchFamily="34" charset="0"/>
              <a:buChar char="•"/>
            </a:pPr>
            <a:r>
              <a:rPr lang="nl-NL" dirty="0"/>
              <a:t>Achterstallig onderhoud</a:t>
            </a:r>
          </a:p>
          <a:p>
            <a:pPr marL="285750" indent="-285750">
              <a:buFont typeface="Arial" panose="020B0604020202020204" pitchFamily="34" charset="0"/>
              <a:buChar char="•"/>
            </a:pPr>
            <a:r>
              <a:rPr lang="nl-NL" dirty="0"/>
              <a:t>Veel e. coli in het water</a:t>
            </a:r>
          </a:p>
          <a:p>
            <a:pPr marL="285750" indent="-285750">
              <a:buFont typeface="Arial" panose="020B0604020202020204" pitchFamily="34" charset="0"/>
              <a:buChar char="•"/>
            </a:pPr>
            <a:r>
              <a:rPr lang="nl-NL" dirty="0"/>
              <a:t>Bagger klasse industrieel</a:t>
            </a:r>
          </a:p>
          <a:p>
            <a:pPr marL="285750" indent="-285750">
              <a:buFont typeface="Arial" panose="020B0604020202020204" pitchFamily="34" charset="0"/>
              <a:buChar char="•"/>
            </a:pPr>
            <a:endParaRPr lang="nl-NL" dirty="0"/>
          </a:p>
        </p:txBody>
      </p:sp>
      <p:sp>
        <p:nvSpPr>
          <p:cNvPr id="7" name="Tekstvak 6">
            <a:extLst>
              <a:ext uri="{FF2B5EF4-FFF2-40B4-BE49-F238E27FC236}">
                <a16:creationId xmlns:a16="http://schemas.microsoft.com/office/drawing/2014/main" id="{4FEFB3DB-3D14-46FA-990F-FE26E76C6CCB}"/>
              </a:ext>
            </a:extLst>
          </p:cNvPr>
          <p:cNvSpPr txBox="1"/>
          <p:nvPr/>
        </p:nvSpPr>
        <p:spPr>
          <a:xfrm>
            <a:off x="1392567" y="4253023"/>
            <a:ext cx="3765774" cy="1754326"/>
          </a:xfrm>
          <a:prstGeom prst="rect">
            <a:avLst/>
          </a:prstGeom>
          <a:noFill/>
        </p:spPr>
        <p:txBody>
          <a:bodyPr wrap="square" rtlCol="0">
            <a:spAutoFit/>
          </a:bodyPr>
          <a:lstStyle/>
          <a:p>
            <a:r>
              <a:rPr lang="nl-NL" dirty="0"/>
              <a:t>Functie </a:t>
            </a:r>
            <a:r>
              <a:rPr lang="nl-NL" dirty="0" err="1"/>
              <a:t>WaterQi</a:t>
            </a:r>
            <a:r>
              <a:rPr lang="nl-NL" dirty="0"/>
              <a:t>:</a:t>
            </a:r>
          </a:p>
          <a:p>
            <a:pPr marL="285750" indent="-285750">
              <a:buFontTx/>
              <a:buChar char="-"/>
            </a:pPr>
            <a:r>
              <a:rPr lang="nl-NL" dirty="0"/>
              <a:t>Zuurstof</a:t>
            </a:r>
          </a:p>
          <a:p>
            <a:pPr marL="285750" indent="-285750">
              <a:buFontTx/>
              <a:buChar char="-"/>
            </a:pPr>
            <a:r>
              <a:rPr lang="nl-NL" dirty="0"/>
              <a:t>Circulatie rondom volkstuin</a:t>
            </a:r>
          </a:p>
          <a:p>
            <a:pPr marL="285750" indent="-285750">
              <a:buFontTx/>
              <a:buChar char="-"/>
            </a:pPr>
            <a:r>
              <a:rPr lang="nl-NL" dirty="0"/>
              <a:t>Waterzuivering</a:t>
            </a:r>
          </a:p>
          <a:p>
            <a:pPr marL="285750" indent="-285750">
              <a:buFontTx/>
              <a:buChar char="-"/>
            </a:pPr>
            <a:r>
              <a:rPr lang="nl-NL" dirty="0"/>
              <a:t>Vergroten weerbaarheid effecten overstort</a:t>
            </a:r>
          </a:p>
        </p:txBody>
      </p:sp>
      <p:pic>
        <p:nvPicPr>
          <p:cNvPr id="3" name="Afbeelding 2">
            <a:extLst>
              <a:ext uri="{FF2B5EF4-FFF2-40B4-BE49-F238E27FC236}">
                <a16:creationId xmlns:a16="http://schemas.microsoft.com/office/drawing/2014/main" id="{DB0B424A-4047-4AC3-B205-55A92C9980E3}"/>
              </a:ext>
            </a:extLst>
          </p:cNvPr>
          <p:cNvPicPr>
            <a:picLocks noChangeAspect="1"/>
          </p:cNvPicPr>
          <p:nvPr/>
        </p:nvPicPr>
        <p:blipFill>
          <a:blip r:embed="rId3"/>
          <a:stretch>
            <a:fillRect/>
          </a:stretch>
        </p:blipFill>
        <p:spPr>
          <a:xfrm rot="5400000">
            <a:off x="5803514" y="3589465"/>
            <a:ext cx="2578351" cy="2815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4377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2B1019C-2ED9-488B-B254-B38C127893D1}"/>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E8A7BFFD-9139-40ED-B97E-310FEB892F60}"/>
              </a:ext>
            </a:extLst>
          </p:cNvPr>
          <p:cNvPicPr>
            <a:picLocks noChangeAspect="1"/>
          </p:cNvPicPr>
          <p:nvPr/>
        </p:nvPicPr>
        <p:blipFill>
          <a:blip r:embed="rId2"/>
          <a:stretch>
            <a:fillRect/>
          </a:stretch>
        </p:blipFill>
        <p:spPr>
          <a:xfrm rot="5400000">
            <a:off x="1259084" y="493766"/>
            <a:ext cx="2591656" cy="2829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81D48F28-4C00-4115-93FA-3B5139377FA3" descr="81D48F28-4C00-4115-93FA-3B5139377FA3">
            <a:extLst>
              <a:ext uri="{FF2B5EF4-FFF2-40B4-BE49-F238E27FC236}">
                <a16:creationId xmlns:a16="http://schemas.microsoft.com/office/drawing/2014/main" id="{817E3390-5F83-49F1-9C47-AAD1AEBCD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368" y="802852"/>
            <a:ext cx="3182687" cy="2401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5766E85B-6128-4694-99C0-1E1BE6044D5E" descr="5766E85B-6128-4694-99C0-1E1BE6044D5E">
            <a:extLst>
              <a:ext uri="{FF2B5EF4-FFF2-40B4-BE49-F238E27FC236}">
                <a16:creationId xmlns:a16="http://schemas.microsoft.com/office/drawing/2014/main" id="{06E5ACEF-935D-4052-AF6F-9CC56C845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990475">
            <a:off x="1076273" y="3702017"/>
            <a:ext cx="3427795" cy="2586508"/>
          </a:xfrm>
          <a:prstGeom prst="ellipse">
            <a:avLst/>
          </a:prstGeom>
          <a:ln w="635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5161F8F7-269C-4FEB-961D-C63211DBA1AD" descr="5161F8F7-269C-4FEB-961D-C63211DBA1AD">
            <a:extLst>
              <a:ext uri="{FF2B5EF4-FFF2-40B4-BE49-F238E27FC236}">
                <a16:creationId xmlns:a16="http://schemas.microsoft.com/office/drawing/2014/main" id="{A716D916-0BCB-44DC-B9B2-9EED26BAD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956762" y="3950479"/>
            <a:ext cx="3057603" cy="23071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717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956F0-1ABA-4AFE-B5B5-DE95AB6C3230}"/>
              </a:ext>
            </a:extLst>
          </p:cNvPr>
          <p:cNvSpPr>
            <a:spLocks noGrp="1"/>
          </p:cNvSpPr>
          <p:nvPr>
            <p:ph type="title"/>
          </p:nvPr>
        </p:nvSpPr>
        <p:spPr/>
        <p:txBody>
          <a:bodyPr/>
          <a:lstStyle/>
          <a:p>
            <a:r>
              <a:rPr lang="nl-NL" dirty="0"/>
              <a:t>Opbouw presentatie	</a:t>
            </a:r>
          </a:p>
        </p:txBody>
      </p:sp>
      <p:sp>
        <p:nvSpPr>
          <p:cNvPr id="3" name="Tijdelijke aanduiding voor inhoud 2">
            <a:extLst>
              <a:ext uri="{FF2B5EF4-FFF2-40B4-BE49-F238E27FC236}">
                <a16:creationId xmlns:a16="http://schemas.microsoft.com/office/drawing/2014/main" id="{B7722975-FC8F-4BC2-BC85-7AE2F8C7037C}"/>
              </a:ext>
            </a:extLst>
          </p:cNvPr>
          <p:cNvSpPr>
            <a:spLocks noGrp="1"/>
          </p:cNvSpPr>
          <p:nvPr>
            <p:ph idx="1"/>
          </p:nvPr>
        </p:nvSpPr>
        <p:spPr/>
        <p:txBody>
          <a:bodyPr>
            <a:normAutofit fontScale="92500" lnSpcReduction="10000"/>
          </a:bodyPr>
          <a:lstStyle/>
          <a:p>
            <a:pPr marL="0" indent="0">
              <a:buNone/>
            </a:pPr>
            <a:r>
              <a:rPr lang="nl-NL" sz="2400" dirty="0"/>
              <a:t>Deze presentatie geeft een overzicht van de bevindingen met de </a:t>
            </a:r>
            <a:r>
              <a:rPr lang="nl-NL" sz="2400" dirty="0" err="1"/>
              <a:t>WaterQi</a:t>
            </a:r>
            <a:r>
              <a:rPr lang="nl-NL" sz="2400" dirty="0"/>
              <a:t> in het beheergebied van het Hoogheemraadschap van Delfland. Omdat het onderzoek nog loopt levert dit geen definitieve conclusies. Inzichten kunnen dus zeker nog wijzigen.</a:t>
            </a:r>
          </a:p>
          <a:p>
            <a:endParaRPr lang="nl-NL" sz="2400" dirty="0"/>
          </a:p>
          <a:p>
            <a:pPr marL="0" indent="0">
              <a:buNone/>
            </a:pPr>
            <a:r>
              <a:rPr lang="nl-NL" sz="2400" b="1" dirty="0"/>
              <a:t>Opbouw</a:t>
            </a:r>
          </a:p>
          <a:p>
            <a:r>
              <a:rPr lang="nl-NL" sz="2400" dirty="0"/>
              <a:t>Animaties over zuurstof in het water</a:t>
            </a:r>
          </a:p>
          <a:p>
            <a:r>
              <a:rPr lang="nl-NL" sz="2400" dirty="0"/>
              <a:t>Toelichting Pilot Pijnacker-Nootdorp</a:t>
            </a:r>
          </a:p>
          <a:p>
            <a:r>
              <a:rPr lang="nl-NL" sz="2400" dirty="0"/>
              <a:t>Toelichting Pilot Hoek van Holland</a:t>
            </a:r>
          </a:p>
        </p:txBody>
      </p:sp>
    </p:spTree>
    <p:extLst>
      <p:ext uri="{BB962C8B-B14F-4D97-AF65-F5344CB8AC3E}">
        <p14:creationId xmlns:p14="http://schemas.microsoft.com/office/powerpoint/2010/main" val="2122114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2569-328E-41BA-A4AA-052FB00187F8}"/>
              </a:ext>
            </a:extLst>
          </p:cNvPr>
          <p:cNvSpPr>
            <a:spLocks noGrp="1"/>
          </p:cNvSpPr>
          <p:nvPr>
            <p:ph type="title"/>
          </p:nvPr>
        </p:nvSpPr>
        <p:spPr/>
        <p:txBody>
          <a:bodyPr/>
          <a:lstStyle/>
          <a:p>
            <a:r>
              <a:rPr lang="nl-NL" dirty="0"/>
              <a:t>Schematische weergave</a:t>
            </a:r>
          </a:p>
        </p:txBody>
      </p:sp>
      <p:pic>
        <p:nvPicPr>
          <p:cNvPr id="3" name="Afbeelding 2">
            <a:extLst>
              <a:ext uri="{FF2B5EF4-FFF2-40B4-BE49-F238E27FC236}">
                <a16:creationId xmlns:a16="http://schemas.microsoft.com/office/drawing/2014/main" id="{98EB4A6C-8A53-4E8B-8E46-08879037D3F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92910" y="1533525"/>
            <a:ext cx="3839071" cy="2527487"/>
          </a:xfrm>
          <a:prstGeom prst="rect">
            <a:avLst/>
          </a:prstGeom>
          <a:noFill/>
          <a:ln>
            <a:noFill/>
          </a:ln>
        </p:spPr>
      </p:pic>
      <p:sp>
        <p:nvSpPr>
          <p:cNvPr id="4" name="Tekstvak 3">
            <a:extLst>
              <a:ext uri="{FF2B5EF4-FFF2-40B4-BE49-F238E27FC236}">
                <a16:creationId xmlns:a16="http://schemas.microsoft.com/office/drawing/2014/main" id="{1C83BCEE-9E68-4394-921B-BF90E8B53F3A}"/>
              </a:ext>
            </a:extLst>
          </p:cNvPr>
          <p:cNvSpPr txBox="1"/>
          <p:nvPr/>
        </p:nvSpPr>
        <p:spPr>
          <a:xfrm>
            <a:off x="1800000" y="4267307"/>
            <a:ext cx="6145595" cy="2585323"/>
          </a:xfrm>
          <a:prstGeom prst="rect">
            <a:avLst/>
          </a:prstGeom>
          <a:noFill/>
        </p:spPr>
        <p:txBody>
          <a:bodyPr wrap="square" rtlCol="0">
            <a:spAutoFit/>
          </a:bodyPr>
          <a:lstStyle/>
          <a:p>
            <a:pPr marL="342900" indent="-342900">
              <a:buAutoNum type="arabicPeriod"/>
            </a:pPr>
            <a:r>
              <a:rPr lang="nl-NL" dirty="0"/>
              <a:t>Water wordt via </a:t>
            </a:r>
            <a:r>
              <a:rPr lang="nl-NL" dirty="0" err="1"/>
              <a:t>rechteraanzuigbuis</a:t>
            </a:r>
            <a:r>
              <a:rPr lang="nl-NL" dirty="0"/>
              <a:t> ingepompt.</a:t>
            </a:r>
          </a:p>
          <a:p>
            <a:pPr marL="342900" indent="-342900">
              <a:buAutoNum type="arabicPeriod"/>
            </a:pPr>
            <a:r>
              <a:rPr lang="nl-NL" dirty="0"/>
              <a:t>Water wordt behandeld, schuim wordt afgeroomd. </a:t>
            </a:r>
          </a:p>
          <a:p>
            <a:pPr marL="342900" indent="-342900">
              <a:buAutoNum type="arabicPeriod"/>
            </a:pPr>
            <a:r>
              <a:rPr lang="nl-NL" dirty="0"/>
              <a:t>Door circulatie tussen compartiment 1 en 2 worden zowel de bovenste als de onderste waterlaag behandeld.</a:t>
            </a:r>
          </a:p>
          <a:p>
            <a:pPr marL="342900" indent="-342900">
              <a:buAutoNum type="arabicPeriod"/>
            </a:pPr>
            <a:r>
              <a:rPr lang="nl-NL" dirty="0"/>
              <a:t>In compartiment 3 vind laatste zuivering plaats.</a:t>
            </a:r>
          </a:p>
          <a:p>
            <a:pPr marL="342900" indent="-342900">
              <a:buAutoNum type="arabicPeriod"/>
            </a:pPr>
            <a:r>
              <a:rPr lang="nl-NL" dirty="0"/>
              <a:t>Schoon en zuurstofrijk water verlaat de </a:t>
            </a:r>
            <a:r>
              <a:rPr lang="nl-NL" dirty="0" err="1"/>
              <a:t>WaterQi</a:t>
            </a:r>
            <a:endParaRPr lang="nl-NL" dirty="0"/>
          </a:p>
          <a:p>
            <a:pPr marL="342900" indent="-342900">
              <a:buAutoNum type="arabicPeriod"/>
            </a:pPr>
            <a:endParaRPr lang="nl-NL" dirty="0"/>
          </a:p>
        </p:txBody>
      </p:sp>
      <p:sp>
        <p:nvSpPr>
          <p:cNvPr id="5" name="Tekstvak 4">
            <a:extLst>
              <a:ext uri="{FF2B5EF4-FFF2-40B4-BE49-F238E27FC236}">
                <a16:creationId xmlns:a16="http://schemas.microsoft.com/office/drawing/2014/main" id="{F51A2C9C-CB7E-4B60-810D-716E1CA1EB94}"/>
              </a:ext>
            </a:extLst>
          </p:cNvPr>
          <p:cNvSpPr txBox="1"/>
          <p:nvPr/>
        </p:nvSpPr>
        <p:spPr>
          <a:xfrm>
            <a:off x="5459058" y="2034989"/>
            <a:ext cx="332142" cy="369332"/>
          </a:xfrm>
          <a:prstGeom prst="rect">
            <a:avLst/>
          </a:prstGeom>
          <a:noFill/>
        </p:spPr>
        <p:txBody>
          <a:bodyPr wrap="none" rtlCol="0">
            <a:spAutoFit/>
          </a:bodyPr>
          <a:lstStyle/>
          <a:p>
            <a:r>
              <a:rPr lang="nl-NL" dirty="0"/>
              <a:t>1</a:t>
            </a:r>
          </a:p>
        </p:txBody>
      </p:sp>
      <p:sp>
        <p:nvSpPr>
          <p:cNvPr id="6" name="Tekstvak 5">
            <a:extLst>
              <a:ext uri="{FF2B5EF4-FFF2-40B4-BE49-F238E27FC236}">
                <a16:creationId xmlns:a16="http://schemas.microsoft.com/office/drawing/2014/main" id="{A2B0E982-0895-4691-AA96-7452C09D8F41}"/>
              </a:ext>
            </a:extLst>
          </p:cNvPr>
          <p:cNvSpPr txBox="1"/>
          <p:nvPr/>
        </p:nvSpPr>
        <p:spPr>
          <a:xfrm>
            <a:off x="4706726" y="2002723"/>
            <a:ext cx="332142" cy="369332"/>
          </a:xfrm>
          <a:prstGeom prst="rect">
            <a:avLst/>
          </a:prstGeom>
          <a:noFill/>
        </p:spPr>
        <p:txBody>
          <a:bodyPr wrap="none" rtlCol="0">
            <a:spAutoFit/>
          </a:bodyPr>
          <a:lstStyle/>
          <a:p>
            <a:r>
              <a:rPr lang="nl-NL" dirty="0"/>
              <a:t>2</a:t>
            </a:r>
          </a:p>
        </p:txBody>
      </p:sp>
      <p:sp>
        <p:nvSpPr>
          <p:cNvPr id="7" name="Tekstvak 6">
            <a:extLst>
              <a:ext uri="{FF2B5EF4-FFF2-40B4-BE49-F238E27FC236}">
                <a16:creationId xmlns:a16="http://schemas.microsoft.com/office/drawing/2014/main" id="{7E948A47-B690-4875-A2D4-61FC1B16E962}"/>
              </a:ext>
            </a:extLst>
          </p:cNvPr>
          <p:cNvSpPr txBox="1"/>
          <p:nvPr/>
        </p:nvSpPr>
        <p:spPr>
          <a:xfrm>
            <a:off x="3666233" y="2115672"/>
            <a:ext cx="332142" cy="369332"/>
          </a:xfrm>
          <a:prstGeom prst="rect">
            <a:avLst/>
          </a:prstGeom>
          <a:noFill/>
        </p:spPr>
        <p:txBody>
          <a:bodyPr wrap="none" rtlCol="0">
            <a:spAutoFit/>
          </a:bodyPr>
          <a:lstStyle/>
          <a:p>
            <a:r>
              <a:rPr lang="nl-NL" dirty="0"/>
              <a:t>3</a:t>
            </a:r>
          </a:p>
        </p:txBody>
      </p:sp>
      <p:sp>
        <p:nvSpPr>
          <p:cNvPr id="8" name="Tekstvak 7">
            <a:extLst>
              <a:ext uri="{FF2B5EF4-FFF2-40B4-BE49-F238E27FC236}">
                <a16:creationId xmlns:a16="http://schemas.microsoft.com/office/drawing/2014/main" id="{6BD07ECC-FC0E-4047-A07E-D3A73F6078CD}"/>
              </a:ext>
            </a:extLst>
          </p:cNvPr>
          <p:cNvSpPr txBox="1"/>
          <p:nvPr/>
        </p:nvSpPr>
        <p:spPr>
          <a:xfrm>
            <a:off x="2132627" y="2300338"/>
            <a:ext cx="332142" cy="369332"/>
          </a:xfrm>
          <a:prstGeom prst="rect">
            <a:avLst/>
          </a:prstGeom>
          <a:noFill/>
        </p:spPr>
        <p:txBody>
          <a:bodyPr wrap="none" rtlCol="0">
            <a:spAutoFit/>
          </a:bodyPr>
          <a:lstStyle/>
          <a:p>
            <a:r>
              <a:rPr lang="nl-NL" dirty="0"/>
              <a:t>4</a:t>
            </a:r>
          </a:p>
        </p:txBody>
      </p:sp>
      <p:sp>
        <p:nvSpPr>
          <p:cNvPr id="9" name="Tekstvak 8">
            <a:extLst>
              <a:ext uri="{FF2B5EF4-FFF2-40B4-BE49-F238E27FC236}">
                <a16:creationId xmlns:a16="http://schemas.microsoft.com/office/drawing/2014/main" id="{A142FD28-56BF-4E4C-AD3D-DC0F3328CB5F}"/>
              </a:ext>
            </a:extLst>
          </p:cNvPr>
          <p:cNvSpPr txBox="1"/>
          <p:nvPr/>
        </p:nvSpPr>
        <p:spPr>
          <a:xfrm>
            <a:off x="1777140" y="2307193"/>
            <a:ext cx="45719" cy="369332"/>
          </a:xfrm>
          <a:prstGeom prst="rect">
            <a:avLst/>
          </a:prstGeom>
          <a:noFill/>
        </p:spPr>
        <p:txBody>
          <a:bodyPr wrap="square" rtlCol="0">
            <a:spAutoFit/>
          </a:bodyPr>
          <a:lstStyle/>
          <a:p>
            <a:r>
              <a:rPr lang="nl-NL" dirty="0"/>
              <a:t>5</a:t>
            </a:r>
          </a:p>
        </p:txBody>
      </p:sp>
    </p:spTree>
    <p:extLst>
      <p:ext uri="{BB962C8B-B14F-4D97-AF65-F5344CB8AC3E}">
        <p14:creationId xmlns:p14="http://schemas.microsoft.com/office/powerpoint/2010/main" val="413704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041655-999B-4662-A85D-A7C12C3FBFD5}"/>
              </a:ext>
            </a:extLst>
          </p:cNvPr>
          <p:cNvPicPr>
            <a:picLocks noChangeAspect="1"/>
          </p:cNvPicPr>
          <p:nvPr/>
        </p:nvPicPr>
        <p:blipFill>
          <a:blip r:embed="rId2"/>
          <a:stretch>
            <a:fillRect/>
          </a:stretch>
        </p:blipFill>
        <p:spPr>
          <a:xfrm>
            <a:off x="322217" y="549197"/>
            <a:ext cx="3910149" cy="2187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fbeelding 5">
            <a:extLst>
              <a:ext uri="{FF2B5EF4-FFF2-40B4-BE49-F238E27FC236}">
                <a16:creationId xmlns:a16="http://schemas.microsoft.com/office/drawing/2014/main" id="{8814CF82-709C-4B81-9192-E752742EF210}"/>
              </a:ext>
            </a:extLst>
          </p:cNvPr>
          <p:cNvPicPr>
            <a:picLocks noChangeAspect="1"/>
          </p:cNvPicPr>
          <p:nvPr/>
        </p:nvPicPr>
        <p:blipFill>
          <a:blip r:embed="rId3"/>
          <a:stretch>
            <a:fillRect/>
          </a:stretch>
        </p:blipFill>
        <p:spPr>
          <a:xfrm>
            <a:off x="4911636" y="572603"/>
            <a:ext cx="3823061" cy="2163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fbeelding 6">
            <a:extLst>
              <a:ext uri="{FF2B5EF4-FFF2-40B4-BE49-F238E27FC236}">
                <a16:creationId xmlns:a16="http://schemas.microsoft.com/office/drawing/2014/main" id="{C9326AE9-1156-4C09-BBC9-C3547EF74245}"/>
              </a:ext>
            </a:extLst>
          </p:cNvPr>
          <p:cNvPicPr>
            <a:picLocks noChangeAspect="1"/>
          </p:cNvPicPr>
          <p:nvPr/>
        </p:nvPicPr>
        <p:blipFill>
          <a:blip r:embed="rId4"/>
          <a:stretch>
            <a:fillRect/>
          </a:stretch>
        </p:blipFill>
        <p:spPr>
          <a:xfrm>
            <a:off x="5705285" y="3618022"/>
            <a:ext cx="3220718" cy="1811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kstvak 7">
            <a:extLst>
              <a:ext uri="{FF2B5EF4-FFF2-40B4-BE49-F238E27FC236}">
                <a16:creationId xmlns:a16="http://schemas.microsoft.com/office/drawing/2014/main" id="{4FFCAC9E-5A40-479C-BE7F-631C81EAA627}"/>
              </a:ext>
            </a:extLst>
          </p:cNvPr>
          <p:cNvSpPr txBox="1"/>
          <p:nvPr/>
        </p:nvSpPr>
        <p:spPr>
          <a:xfrm>
            <a:off x="1272771" y="2799032"/>
            <a:ext cx="1786066" cy="307777"/>
          </a:xfrm>
          <a:prstGeom prst="rect">
            <a:avLst/>
          </a:prstGeom>
          <a:noFill/>
        </p:spPr>
        <p:txBody>
          <a:bodyPr wrap="none" rtlCol="0">
            <a:spAutoFit/>
          </a:bodyPr>
          <a:lstStyle/>
          <a:p>
            <a:r>
              <a:rPr lang="nl-NL" sz="1400" dirty="0"/>
              <a:t>Vlak na installatie</a:t>
            </a:r>
          </a:p>
        </p:txBody>
      </p:sp>
      <p:sp>
        <p:nvSpPr>
          <p:cNvPr id="9" name="Tekstvak 8">
            <a:extLst>
              <a:ext uri="{FF2B5EF4-FFF2-40B4-BE49-F238E27FC236}">
                <a16:creationId xmlns:a16="http://schemas.microsoft.com/office/drawing/2014/main" id="{EDE27F18-8B41-45E4-A2A0-3F2BC01BB00E}"/>
              </a:ext>
            </a:extLst>
          </p:cNvPr>
          <p:cNvSpPr txBox="1"/>
          <p:nvPr/>
        </p:nvSpPr>
        <p:spPr>
          <a:xfrm>
            <a:off x="5800594" y="2812846"/>
            <a:ext cx="2420297" cy="523220"/>
          </a:xfrm>
          <a:prstGeom prst="rect">
            <a:avLst/>
          </a:prstGeom>
          <a:noFill/>
        </p:spPr>
        <p:txBody>
          <a:bodyPr wrap="square" rtlCol="0">
            <a:spAutoFit/>
          </a:bodyPr>
          <a:lstStyle/>
          <a:p>
            <a:r>
              <a:rPr lang="nl-NL" sz="1400" dirty="0"/>
              <a:t>Een maand later, 7 mei. Doorzichtman op 1 m</a:t>
            </a:r>
          </a:p>
        </p:txBody>
      </p:sp>
      <p:sp>
        <p:nvSpPr>
          <p:cNvPr id="10" name="Tekstvak 9">
            <a:extLst>
              <a:ext uri="{FF2B5EF4-FFF2-40B4-BE49-F238E27FC236}">
                <a16:creationId xmlns:a16="http://schemas.microsoft.com/office/drawing/2014/main" id="{CEF522F0-0D01-4899-8957-337C5C2C808A}"/>
              </a:ext>
            </a:extLst>
          </p:cNvPr>
          <p:cNvSpPr txBox="1"/>
          <p:nvPr/>
        </p:nvSpPr>
        <p:spPr>
          <a:xfrm>
            <a:off x="7010742" y="5710980"/>
            <a:ext cx="1539204" cy="369332"/>
          </a:xfrm>
          <a:prstGeom prst="rect">
            <a:avLst/>
          </a:prstGeom>
          <a:noFill/>
        </p:spPr>
        <p:txBody>
          <a:bodyPr wrap="none" rtlCol="0">
            <a:spAutoFit/>
          </a:bodyPr>
          <a:lstStyle/>
          <a:p>
            <a:r>
              <a:rPr lang="nl-NL" dirty="0"/>
              <a:t>September </a:t>
            </a:r>
          </a:p>
        </p:txBody>
      </p:sp>
      <p:pic>
        <p:nvPicPr>
          <p:cNvPr id="11" name="Afbeelding 10">
            <a:extLst>
              <a:ext uri="{FF2B5EF4-FFF2-40B4-BE49-F238E27FC236}">
                <a16:creationId xmlns:a16="http://schemas.microsoft.com/office/drawing/2014/main" id="{0DB35B2B-203F-4E5C-911E-CE42BBBAD2BE}"/>
              </a:ext>
            </a:extLst>
          </p:cNvPr>
          <p:cNvPicPr/>
          <p:nvPr/>
        </p:nvPicPr>
        <p:blipFill>
          <a:blip r:embed="rId5"/>
          <a:stretch>
            <a:fillRect/>
          </a:stretch>
        </p:blipFill>
        <p:spPr>
          <a:xfrm>
            <a:off x="199460" y="3429000"/>
            <a:ext cx="2306320" cy="1751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kstvak 11">
            <a:extLst>
              <a:ext uri="{FF2B5EF4-FFF2-40B4-BE49-F238E27FC236}">
                <a16:creationId xmlns:a16="http://schemas.microsoft.com/office/drawing/2014/main" id="{38F03B9C-C0A4-44F9-A2D2-F7CCE4E947D8}"/>
              </a:ext>
            </a:extLst>
          </p:cNvPr>
          <p:cNvSpPr txBox="1"/>
          <p:nvPr/>
        </p:nvSpPr>
        <p:spPr>
          <a:xfrm>
            <a:off x="2632561" y="3555877"/>
            <a:ext cx="2724530" cy="1384995"/>
          </a:xfrm>
          <a:prstGeom prst="rect">
            <a:avLst/>
          </a:prstGeom>
          <a:noFill/>
        </p:spPr>
        <p:txBody>
          <a:bodyPr wrap="square" rtlCol="0">
            <a:spAutoFit/>
          </a:bodyPr>
          <a:lstStyle/>
          <a:p>
            <a:r>
              <a:rPr lang="nl-NL" sz="1400" dirty="0"/>
              <a:t>Tijdens een overstortgebeurtenis verzamelen zich baarzen, voorntjes, een snoek, zeelt  en veel zoöplankton bij de </a:t>
            </a:r>
            <a:r>
              <a:rPr lang="nl-NL" sz="1400" dirty="0" err="1"/>
              <a:t>waterQi</a:t>
            </a:r>
            <a:endParaRPr lang="nl-NL" sz="1400" dirty="0"/>
          </a:p>
        </p:txBody>
      </p:sp>
      <p:pic>
        <p:nvPicPr>
          <p:cNvPr id="13" name="Afbeelding 12">
            <a:extLst>
              <a:ext uri="{FF2B5EF4-FFF2-40B4-BE49-F238E27FC236}">
                <a16:creationId xmlns:a16="http://schemas.microsoft.com/office/drawing/2014/main" id="{CDA34F6C-C00C-4C19-815E-09FA63FD197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1741" y="5288163"/>
            <a:ext cx="2511425" cy="141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Afbeelding 13">
            <a:extLst>
              <a:ext uri="{FF2B5EF4-FFF2-40B4-BE49-F238E27FC236}">
                <a16:creationId xmlns:a16="http://schemas.microsoft.com/office/drawing/2014/main" id="{4D8F3709-A3CE-4D3F-B6DA-BB8F40CFB954}"/>
              </a:ext>
            </a:extLst>
          </p:cNvPr>
          <p:cNvPicPr>
            <a:picLocks noChangeAspect="1"/>
          </p:cNvPicPr>
          <p:nvPr/>
        </p:nvPicPr>
        <p:blipFill rotWithShape="1">
          <a:blip r:embed="rId7"/>
          <a:srcRect l="34424" t="13387" r="32100" b="40495"/>
          <a:stretch/>
        </p:blipFill>
        <p:spPr>
          <a:xfrm>
            <a:off x="1331224" y="5067748"/>
            <a:ext cx="2107492" cy="1632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3085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53086-C2C1-4255-94C1-6C75ED4A8085}"/>
              </a:ext>
            </a:extLst>
          </p:cNvPr>
          <p:cNvSpPr>
            <a:spLocks noGrp="1"/>
          </p:cNvSpPr>
          <p:nvPr>
            <p:ph type="title"/>
          </p:nvPr>
        </p:nvSpPr>
        <p:spPr/>
        <p:txBody>
          <a:bodyPr/>
          <a:lstStyle/>
          <a:p>
            <a:r>
              <a:rPr lang="nl-NL" dirty="0"/>
              <a:t>Wolk in het water</a:t>
            </a:r>
          </a:p>
        </p:txBody>
      </p:sp>
      <p:pic>
        <p:nvPicPr>
          <p:cNvPr id="1026" name="Afbeelding 3" descr="image002">
            <a:extLst>
              <a:ext uri="{FF2B5EF4-FFF2-40B4-BE49-F238E27FC236}">
                <a16:creationId xmlns:a16="http://schemas.microsoft.com/office/drawing/2014/main" id="{4C5ABE6F-D242-4922-93BF-D51CC13F4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5" y="1895653"/>
            <a:ext cx="4182701" cy="2630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Afbeelding 2" descr="image007">
            <a:extLst>
              <a:ext uri="{FF2B5EF4-FFF2-40B4-BE49-F238E27FC236}">
                <a16:creationId xmlns:a16="http://schemas.microsoft.com/office/drawing/2014/main" id="{DF598ECA-8338-4C20-828F-5EE5BA5DE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286" y="1895653"/>
            <a:ext cx="4208802" cy="2601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28F5BF8-87BA-45A2-8555-48C8F55F6EF2}"/>
              </a:ext>
            </a:extLst>
          </p:cNvPr>
          <p:cNvSpPr txBox="1"/>
          <p:nvPr/>
        </p:nvSpPr>
        <p:spPr>
          <a:xfrm>
            <a:off x="1077363" y="4526180"/>
            <a:ext cx="3711923" cy="1477328"/>
          </a:xfrm>
          <a:prstGeom prst="rect">
            <a:avLst/>
          </a:prstGeom>
          <a:noFill/>
        </p:spPr>
        <p:txBody>
          <a:bodyPr wrap="square" rtlCol="0">
            <a:spAutoFit/>
          </a:bodyPr>
          <a:lstStyle/>
          <a:p>
            <a:r>
              <a:rPr lang="nl-NL" dirty="0"/>
              <a:t>20 cm boven de bodem. Poppetje en stok waar hij op staat is nog goed zichtbaar. Poppetje staat op 70 cm van camera</a:t>
            </a:r>
          </a:p>
        </p:txBody>
      </p:sp>
      <p:sp>
        <p:nvSpPr>
          <p:cNvPr id="6" name="Tekstvak 5">
            <a:extLst>
              <a:ext uri="{FF2B5EF4-FFF2-40B4-BE49-F238E27FC236}">
                <a16:creationId xmlns:a16="http://schemas.microsoft.com/office/drawing/2014/main" id="{1C1934F5-A494-42C2-89D6-33DAB4DDC4FF}"/>
              </a:ext>
            </a:extLst>
          </p:cNvPr>
          <p:cNvSpPr txBox="1"/>
          <p:nvPr/>
        </p:nvSpPr>
        <p:spPr>
          <a:xfrm>
            <a:off x="4789286" y="4554754"/>
            <a:ext cx="3711923" cy="1200329"/>
          </a:xfrm>
          <a:prstGeom prst="rect">
            <a:avLst/>
          </a:prstGeom>
          <a:noFill/>
        </p:spPr>
        <p:txBody>
          <a:bodyPr wrap="square" rtlCol="0">
            <a:spAutoFit/>
          </a:bodyPr>
          <a:lstStyle/>
          <a:p>
            <a:r>
              <a:rPr lang="nl-NL" dirty="0"/>
              <a:t>Op de bodem. Poppetje is nog maar half zichtbaar. Watervlooien zijn ook in de wolk waargenomen.</a:t>
            </a:r>
          </a:p>
        </p:txBody>
      </p:sp>
      <p:sp>
        <p:nvSpPr>
          <p:cNvPr id="4" name="Tekstvak 3">
            <a:extLst>
              <a:ext uri="{FF2B5EF4-FFF2-40B4-BE49-F238E27FC236}">
                <a16:creationId xmlns:a16="http://schemas.microsoft.com/office/drawing/2014/main" id="{39788079-0BB3-4CCB-97F8-E96C00FB52EF}"/>
              </a:ext>
            </a:extLst>
          </p:cNvPr>
          <p:cNvSpPr txBox="1"/>
          <p:nvPr/>
        </p:nvSpPr>
        <p:spPr>
          <a:xfrm>
            <a:off x="5694634" y="5967294"/>
            <a:ext cx="1643399" cy="369332"/>
          </a:xfrm>
          <a:prstGeom prst="rect">
            <a:avLst/>
          </a:prstGeom>
          <a:noFill/>
        </p:spPr>
        <p:txBody>
          <a:bodyPr wrap="none" rtlCol="0">
            <a:spAutoFit/>
          </a:bodyPr>
          <a:lstStyle/>
          <a:p>
            <a:r>
              <a:rPr lang="nl-NL" b="1" dirty="0"/>
              <a:t>Wat is het?</a:t>
            </a:r>
          </a:p>
        </p:txBody>
      </p:sp>
    </p:spTree>
    <p:extLst>
      <p:ext uri="{BB962C8B-B14F-4D97-AF65-F5344CB8AC3E}">
        <p14:creationId xmlns:p14="http://schemas.microsoft.com/office/powerpoint/2010/main" val="670716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el 1">
            <a:extLst>
              <a:ext uri="{FF2B5EF4-FFF2-40B4-BE49-F238E27FC236}">
                <a16:creationId xmlns:a16="http://schemas.microsoft.com/office/drawing/2014/main" id="{B89B89E7-B3E4-46FD-9E95-EDBAE5367D84}"/>
              </a:ext>
            </a:extLst>
          </p:cNvPr>
          <p:cNvSpPr>
            <a:spLocks noGrp="1"/>
          </p:cNvSpPr>
          <p:nvPr>
            <p:ph type="title"/>
          </p:nvPr>
        </p:nvSpPr>
        <p:spPr>
          <a:xfrm>
            <a:off x="1800000" y="432000"/>
            <a:ext cx="6866466" cy="1143000"/>
          </a:xfrm>
        </p:spPr>
        <p:txBody>
          <a:bodyPr/>
          <a:lstStyle/>
          <a:p>
            <a:r>
              <a:rPr lang="nl-NL" dirty="0"/>
              <a:t>Onderwater in Hoek van Holland op 14 september</a:t>
            </a:r>
          </a:p>
        </p:txBody>
      </p:sp>
      <p:pic>
        <p:nvPicPr>
          <p:cNvPr id="6" name="Afbeelding 5">
            <a:extLst>
              <a:ext uri="{FF2B5EF4-FFF2-40B4-BE49-F238E27FC236}">
                <a16:creationId xmlns:a16="http://schemas.microsoft.com/office/drawing/2014/main" id="{CE33B23B-614F-4065-9E9D-3FD61351BEEB}"/>
              </a:ext>
            </a:extLst>
          </p:cNvPr>
          <p:cNvPicPr>
            <a:picLocks noChangeAspect="1"/>
          </p:cNvPicPr>
          <p:nvPr/>
        </p:nvPicPr>
        <p:blipFill rotWithShape="1">
          <a:blip r:embed="rId2"/>
          <a:srcRect t="1369" r="45192"/>
          <a:stretch/>
        </p:blipFill>
        <p:spPr>
          <a:xfrm>
            <a:off x="3077094" y="2005614"/>
            <a:ext cx="2363599" cy="31667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2" name="Groep 21">
            <a:extLst>
              <a:ext uri="{FF2B5EF4-FFF2-40B4-BE49-F238E27FC236}">
                <a16:creationId xmlns:a16="http://schemas.microsoft.com/office/drawing/2014/main" id="{1E2D2BF8-5FC9-4A75-A473-760FCCA13E5E}"/>
              </a:ext>
            </a:extLst>
          </p:cNvPr>
          <p:cNvGrpSpPr/>
          <p:nvPr/>
        </p:nvGrpSpPr>
        <p:grpSpPr>
          <a:xfrm>
            <a:off x="4376693" y="236271"/>
            <a:ext cx="4390139" cy="3891846"/>
            <a:chOff x="4376693" y="236271"/>
            <a:chExt cx="4390139" cy="3891846"/>
          </a:xfrm>
        </p:grpSpPr>
        <p:pic>
          <p:nvPicPr>
            <p:cNvPr id="15" name="Afbeelding 14">
              <a:extLst>
                <a:ext uri="{FF2B5EF4-FFF2-40B4-BE49-F238E27FC236}">
                  <a16:creationId xmlns:a16="http://schemas.microsoft.com/office/drawing/2014/main" id="{A771913F-2507-4930-8800-01BD29CA0F7F}"/>
                </a:ext>
              </a:extLst>
            </p:cNvPr>
            <p:cNvPicPr>
              <a:picLocks noChangeAspect="1"/>
            </p:cNvPicPr>
            <p:nvPr/>
          </p:nvPicPr>
          <p:blipFill>
            <a:blip r:embed="rId3"/>
            <a:stretch>
              <a:fillRect/>
            </a:stretch>
          </p:blipFill>
          <p:spPr>
            <a:xfrm>
              <a:off x="5847433" y="236271"/>
              <a:ext cx="2919399" cy="1653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9" name="Rechte verbindingslijn met pijl 28">
              <a:extLst>
                <a:ext uri="{FF2B5EF4-FFF2-40B4-BE49-F238E27FC236}">
                  <a16:creationId xmlns:a16="http://schemas.microsoft.com/office/drawing/2014/main" id="{00C1AEED-0227-46AD-A86A-8FAF08EBFDA0}"/>
                </a:ext>
              </a:extLst>
            </p:cNvPr>
            <p:cNvCxnSpPr>
              <a:cxnSpLocks/>
              <a:stCxn id="15" idx="1"/>
            </p:cNvCxnSpPr>
            <p:nvPr/>
          </p:nvCxnSpPr>
          <p:spPr>
            <a:xfrm flipH="1">
              <a:off x="4376693" y="1063012"/>
              <a:ext cx="1470740" cy="30651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0" name="Groep 69">
            <a:extLst>
              <a:ext uri="{FF2B5EF4-FFF2-40B4-BE49-F238E27FC236}">
                <a16:creationId xmlns:a16="http://schemas.microsoft.com/office/drawing/2014/main" id="{0AA410F9-C2B6-4898-9E90-6D5A50D80002}"/>
              </a:ext>
            </a:extLst>
          </p:cNvPr>
          <p:cNvGrpSpPr/>
          <p:nvPr/>
        </p:nvGrpSpPr>
        <p:grpSpPr>
          <a:xfrm>
            <a:off x="70345" y="4498716"/>
            <a:ext cx="3393411" cy="2306854"/>
            <a:chOff x="111789" y="4551146"/>
            <a:chExt cx="3393411" cy="2306854"/>
          </a:xfrm>
        </p:grpSpPr>
        <p:pic>
          <p:nvPicPr>
            <p:cNvPr id="10" name="Afbeelding 9">
              <a:extLst>
                <a:ext uri="{FF2B5EF4-FFF2-40B4-BE49-F238E27FC236}">
                  <a16:creationId xmlns:a16="http://schemas.microsoft.com/office/drawing/2014/main" id="{994B345D-E07C-4A27-9A98-9ED73DC75F14}"/>
                </a:ext>
              </a:extLst>
            </p:cNvPr>
            <p:cNvPicPr>
              <a:picLocks noChangeAspect="1"/>
            </p:cNvPicPr>
            <p:nvPr/>
          </p:nvPicPr>
          <p:blipFill>
            <a:blip r:embed="rId4"/>
            <a:stretch>
              <a:fillRect/>
            </a:stretch>
          </p:blipFill>
          <p:spPr>
            <a:xfrm>
              <a:off x="111789" y="5401932"/>
              <a:ext cx="2575067" cy="1456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4" name="Rechte verbindingslijn met pijl 33">
              <a:extLst>
                <a:ext uri="{FF2B5EF4-FFF2-40B4-BE49-F238E27FC236}">
                  <a16:creationId xmlns:a16="http://schemas.microsoft.com/office/drawing/2014/main" id="{53DEAAC7-C1E0-4A41-BBE8-ABC1E6598B91}"/>
                </a:ext>
              </a:extLst>
            </p:cNvPr>
            <p:cNvCxnSpPr>
              <a:cxnSpLocks/>
              <a:stCxn id="10" idx="3"/>
            </p:cNvCxnSpPr>
            <p:nvPr/>
          </p:nvCxnSpPr>
          <p:spPr>
            <a:xfrm flipV="1">
              <a:off x="2686856" y="4551146"/>
              <a:ext cx="818344" cy="15788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68" name="Groep 67">
            <a:extLst>
              <a:ext uri="{FF2B5EF4-FFF2-40B4-BE49-F238E27FC236}">
                <a16:creationId xmlns:a16="http://schemas.microsoft.com/office/drawing/2014/main" id="{08AE964B-9CE5-432C-90F8-0682735103FC}"/>
              </a:ext>
            </a:extLst>
          </p:cNvPr>
          <p:cNvGrpSpPr/>
          <p:nvPr/>
        </p:nvGrpSpPr>
        <p:grpSpPr>
          <a:xfrm>
            <a:off x="4714875" y="4726324"/>
            <a:ext cx="4096579" cy="2074527"/>
            <a:chOff x="4714875" y="4762672"/>
            <a:chExt cx="4096579" cy="2074527"/>
          </a:xfrm>
        </p:grpSpPr>
        <p:pic>
          <p:nvPicPr>
            <p:cNvPr id="16" name="Afbeelding 15">
              <a:extLst>
                <a:ext uri="{FF2B5EF4-FFF2-40B4-BE49-F238E27FC236}">
                  <a16:creationId xmlns:a16="http://schemas.microsoft.com/office/drawing/2014/main" id="{E07D822D-5567-44E9-B5C4-6BCB5E721A45}"/>
                </a:ext>
              </a:extLst>
            </p:cNvPr>
            <p:cNvPicPr>
              <a:picLocks noChangeAspect="1"/>
            </p:cNvPicPr>
            <p:nvPr/>
          </p:nvPicPr>
          <p:blipFill>
            <a:blip r:embed="rId5"/>
            <a:stretch>
              <a:fillRect/>
            </a:stretch>
          </p:blipFill>
          <p:spPr>
            <a:xfrm>
              <a:off x="5934403" y="5219221"/>
              <a:ext cx="2877051" cy="1617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5" name="Rechte verbindingslijn met pijl 34">
              <a:extLst>
                <a:ext uri="{FF2B5EF4-FFF2-40B4-BE49-F238E27FC236}">
                  <a16:creationId xmlns:a16="http://schemas.microsoft.com/office/drawing/2014/main" id="{32BFA538-2552-4006-9164-3D9706AA893B}"/>
                </a:ext>
              </a:extLst>
            </p:cNvPr>
            <p:cNvCxnSpPr>
              <a:cxnSpLocks/>
              <a:stCxn id="16" idx="1"/>
            </p:cNvCxnSpPr>
            <p:nvPr/>
          </p:nvCxnSpPr>
          <p:spPr>
            <a:xfrm flipH="1" flipV="1">
              <a:off x="4714875" y="4762672"/>
              <a:ext cx="1219528" cy="12655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69" name="Groep 68">
            <a:extLst>
              <a:ext uri="{FF2B5EF4-FFF2-40B4-BE49-F238E27FC236}">
                <a16:creationId xmlns:a16="http://schemas.microsoft.com/office/drawing/2014/main" id="{62E5C32B-C0DF-4F6E-8A73-DE9F1FD6B5F8}"/>
              </a:ext>
            </a:extLst>
          </p:cNvPr>
          <p:cNvGrpSpPr/>
          <p:nvPr/>
        </p:nvGrpSpPr>
        <p:grpSpPr>
          <a:xfrm>
            <a:off x="2877372" y="4630477"/>
            <a:ext cx="2618223" cy="2170374"/>
            <a:chOff x="2877372" y="4687626"/>
            <a:chExt cx="2618223" cy="2170374"/>
          </a:xfrm>
        </p:grpSpPr>
        <p:pic>
          <p:nvPicPr>
            <p:cNvPr id="9" name="Afbeelding 8">
              <a:extLst>
                <a:ext uri="{FF2B5EF4-FFF2-40B4-BE49-F238E27FC236}">
                  <a16:creationId xmlns:a16="http://schemas.microsoft.com/office/drawing/2014/main" id="{68E9814F-556B-4AB1-B69F-F7E6E28FFFF1}"/>
                </a:ext>
              </a:extLst>
            </p:cNvPr>
            <p:cNvPicPr>
              <a:picLocks noChangeAspect="1"/>
            </p:cNvPicPr>
            <p:nvPr/>
          </p:nvPicPr>
          <p:blipFill>
            <a:blip r:embed="rId6"/>
            <a:stretch>
              <a:fillRect/>
            </a:stretch>
          </p:blipFill>
          <p:spPr>
            <a:xfrm>
              <a:off x="2877372" y="5363867"/>
              <a:ext cx="2618223" cy="1494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8" name="Rechte verbindingslijn met pijl 37">
              <a:extLst>
                <a:ext uri="{FF2B5EF4-FFF2-40B4-BE49-F238E27FC236}">
                  <a16:creationId xmlns:a16="http://schemas.microsoft.com/office/drawing/2014/main" id="{DD204456-76A3-4FDF-A918-AE2EFA49E90A}"/>
                </a:ext>
              </a:extLst>
            </p:cNvPr>
            <p:cNvCxnSpPr>
              <a:cxnSpLocks/>
              <a:stCxn id="9" idx="0"/>
            </p:cNvCxnSpPr>
            <p:nvPr/>
          </p:nvCxnSpPr>
          <p:spPr>
            <a:xfrm flipV="1">
              <a:off x="4186484" y="4687626"/>
              <a:ext cx="53412" cy="6762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1" name="Groep 20">
            <a:extLst>
              <a:ext uri="{FF2B5EF4-FFF2-40B4-BE49-F238E27FC236}">
                <a16:creationId xmlns:a16="http://schemas.microsoft.com/office/drawing/2014/main" id="{0BB3D1AD-236C-472D-819B-E64F0A3C58C6}"/>
              </a:ext>
            </a:extLst>
          </p:cNvPr>
          <p:cNvGrpSpPr/>
          <p:nvPr/>
        </p:nvGrpSpPr>
        <p:grpSpPr>
          <a:xfrm>
            <a:off x="4376692" y="2119151"/>
            <a:ext cx="4448710" cy="2253446"/>
            <a:chOff x="4376692" y="2119151"/>
            <a:chExt cx="4448710" cy="2253446"/>
          </a:xfrm>
        </p:grpSpPr>
        <p:pic>
          <p:nvPicPr>
            <p:cNvPr id="8" name="Afbeelding 7">
              <a:extLst>
                <a:ext uri="{FF2B5EF4-FFF2-40B4-BE49-F238E27FC236}">
                  <a16:creationId xmlns:a16="http://schemas.microsoft.com/office/drawing/2014/main" id="{B91AFF98-833B-4112-B0F5-1CD977D33D6F}"/>
                </a:ext>
              </a:extLst>
            </p:cNvPr>
            <p:cNvPicPr>
              <a:picLocks noChangeAspect="1"/>
            </p:cNvPicPr>
            <p:nvPr/>
          </p:nvPicPr>
          <p:blipFill>
            <a:blip r:embed="rId7"/>
            <a:stretch>
              <a:fillRect/>
            </a:stretch>
          </p:blipFill>
          <p:spPr>
            <a:xfrm>
              <a:off x="6153706" y="2119151"/>
              <a:ext cx="2671696" cy="1486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1" name="Rechte verbindingslijn met pijl 40">
              <a:extLst>
                <a:ext uri="{FF2B5EF4-FFF2-40B4-BE49-F238E27FC236}">
                  <a16:creationId xmlns:a16="http://schemas.microsoft.com/office/drawing/2014/main" id="{11BB03FF-0AB0-4EC3-8A82-5669AB7DA7B8}"/>
                </a:ext>
              </a:extLst>
            </p:cNvPr>
            <p:cNvCxnSpPr>
              <a:cxnSpLocks/>
              <a:stCxn id="8" idx="1"/>
            </p:cNvCxnSpPr>
            <p:nvPr/>
          </p:nvCxnSpPr>
          <p:spPr>
            <a:xfrm flipH="1">
              <a:off x="4376692" y="2862272"/>
              <a:ext cx="1777014" cy="1510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1" name="Groep 70">
            <a:extLst>
              <a:ext uri="{FF2B5EF4-FFF2-40B4-BE49-F238E27FC236}">
                <a16:creationId xmlns:a16="http://schemas.microsoft.com/office/drawing/2014/main" id="{8B4F0823-6BEB-49EE-8558-195AA9ECC6E5}"/>
              </a:ext>
            </a:extLst>
          </p:cNvPr>
          <p:cNvGrpSpPr/>
          <p:nvPr/>
        </p:nvGrpSpPr>
        <p:grpSpPr>
          <a:xfrm>
            <a:off x="36711" y="3544110"/>
            <a:ext cx="3559981" cy="1712526"/>
            <a:chOff x="36711" y="3544110"/>
            <a:chExt cx="3559981" cy="1712526"/>
          </a:xfrm>
        </p:grpSpPr>
        <p:pic>
          <p:nvPicPr>
            <p:cNvPr id="12" name="Afbeelding 11">
              <a:extLst>
                <a:ext uri="{FF2B5EF4-FFF2-40B4-BE49-F238E27FC236}">
                  <a16:creationId xmlns:a16="http://schemas.microsoft.com/office/drawing/2014/main" id="{AC50AA4A-D267-4B18-9485-10A6CC305726}"/>
                </a:ext>
              </a:extLst>
            </p:cNvPr>
            <p:cNvPicPr>
              <a:picLocks noChangeAspect="1"/>
            </p:cNvPicPr>
            <p:nvPr/>
          </p:nvPicPr>
          <p:blipFill>
            <a:blip r:embed="rId8"/>
            <a:stretch>
              <a:fillRect/>
            </a:stretch>
          </p:blipFill>
          <p:spPr>
            <a:xfrm>
              <a:off x="36711" y="3806665"/>
              <a:ext cx="2575067" cy="1449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0" name="Rechte verbindingslijn met pijl 49">
              <a:extLst>
                <a:ext uri="{FF2B5EF4-FFF2-40B4-BE49-F238E27FC236}">
                  <a16:creationId xmlns:a16="http://schemas.microsoft.com/office/drawing/2014/main" id="{A45D3D93-F73D-45EF-9A6C-3C5ECE71F5FD}"/>
                </a:ext>
              </a:extLst>
            </p:cNvPr>
            <p:cNvCxnSpPr>
              <a:cxnSpLocks/>
              <a:stCxn id="12" idx="3"/>
            </p:cNvCxnSpPr>
            <p:nvPr/>
          </p:nvCxnSpPr>
          <p:spPr>
            <a:xfrm flipV="1">
              <a:off x="2611778" y="3544110"/>
              <a:ext cx="984914" cy="9875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2" name="Groep 71">
            <a:extLst>
              <a:ext uri="{FF2B5EF4-FFF2-40B4-BE49-F238E27FC236}">
                <a16:creationId xmlns:a16="http://schemas.microsoft.com/office/drawing/2014/main" id="{C9476BBE-441A-4F8E-BC5E-1F2D4EB2BD4A}"/>
              </a:ext>
            </a:extLst>
          </p:cNvPr>
          <p:cNvGrpSpPr/>
          <p:nvPr/>
        </p:nvGrpSpPr>
        <p:grpSpPr>
          <a:xfrm>
            <a:off x="86611" y="2101341"/>
            <a:ext cx="3510081" cy="1456068"/>
            <a:chOff x="86611" y="2101341"/>
            <a:chExt cx="3510081" cy="1456068"/>
          </a:xfrm>
        </p:grpSpPr>
        <p:pic>
          <p:nvPicPr>
            <p:cNvPr id="11" name="Afbeelding 10">
              <a:extLst>
                <a:ext uri="{FF2B5EF4-FFF2-40B4-BE49-F238E27FC236}">
                  <a16:creationId xmlns:a16="http://schemas.microsoft.com/office/drawing/2014/main" id="{CE3C11D5-4D28-4233-9F84-87C6D4645CE4}"/>
                </a:ext>
              </a:extLst>
            </p:cNvPr>
            <p:cNvPicPr>
              <a:picLocks noChangeAspect="1"/>
            </p:cNvPicPr>
            <p:nvPr/>
          </p:nvPicPr>
          <p:blipFill>
            <a:blip r:embed="rId9"/>
            <a:stretch>
              <a:fillRect/>
            </a:stretch>
          </p:blipFill>
          <p:spPr>
            <a:xfrm>
              <a:off x="86611" y="2101341"/>
              <a:ext cx="2600245" cy="1456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3" name="Rechte verbindingslijn met pijl 52">
              <a:extLst>
                <a:ext uri="{FF2B5EF4-FFF2-40B4-BE49-F238E27FC236}">
                  <a16:creationId xmlns:a16="http://schemas.microsoft.com/office/drawing/2014/main" id="{96C179E5-11AA-47A9-806A-87A086923D31}"/>
                </a:ext>
              </a:extLst>
            </p:cNvPr>
            <p:cNvCxnSpPr>
              <a:cxnSpLocks/>
              <a:stCxn id="11" idx="3"/>
            </p:cNvCxnSpPr>
            <p:nvPr/>
          </p:nvCxnSpPr>
          <p:spPr>
            <a:xfrm>
              <a:off x="2686856" y="2829375"/>
              <a:ext cx="909836" cy="4013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3" name="Groep 72">
            <a:extLst>
              <a:ext uri="{FF2B5EF4-FFF2-40B4-BE49-F238E27FC236}">
                <a16:creationId xmlns:a16="http://schemas.microsoft.com/office/drawing/2014/main" id="{36C7DFB3-7951-4D23-96BE-33DE3716F647}"/>
              </a:ext>
            </a:extLst>
          </p:cNvPr>
          <p:cNvGrpSpPr/>
          <p:nvPr/>
        </p:nvGrpSpPr>
        <p:grpSpPr>
          <a:xfrm>
            <a:off x="24795" y="254282"/>
            <a:ext cx="3646719" cy="2346368"/>
            <a:chOff x="-50027" y="244503"/>
            <a:chExt cx="3646719" cy="2346368"/>
          </a:xfrm>
        </p:grpSpPr>
        <p:pic>
          <p:nvPicPr>
            <p:cNvPr id="13" name="Afbeelding 12">
              <a:extLst>
                <a:ext uri="{FF2B5EF4-FFF2-40B4-BE49-F238E27FC236}">
                  <a16:creationId xmlns:a16="http://schemas.microsoft.com/office/drawing/2014/main" id="{A7323265-07A1-492C-A590-25C8EBE68992}"/>
                </a:ext>
              </a:extLst>
            </p:cNvPr>
            <p:cNvPicPr>
              <a:picLocks noChangeAspect="1"/>
            </p:cNvPicPr>
            <p:nvPr/>
          </p:nvPicPr>
          <p:blipFill>
            <a:blip r:embed="rId10"/>
            <a:stretch>
              <a:fillRect/>
            </a:stretch>
          </p:blipFill>
          <p:spPr>
            <a:xfrm>
              <a:off x="-50027" y="244503"/>
              <a:ext cx="2748541" cy="1533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6" name="Rechte verbindingslijn met pijl 55">
              <a:extLst>
                <a:ext uri="{FF2B5EF4-FFF2-40B4-BE49-F238E27FC236}">
                  <a16:creationId xmlns:a16="http://schemas.microsoft.com/office/drawing/2014/main" id="{C8DFDAB6-7DD0-4DE5-A2D1-5E490DD41404}"/>
                </a:ext>
              </a:extLst>
            </p:cNvPr>
            <p:cNvCxnSpPr>
              <a:cxnSpLocks/>
              <a:stCxn id="13" idx="3"/>
            </p:cNvCxnSpPr>
            <p:nvPr/>
          </p:nvCxnSpPr>
          <p:spPr>
            <a:xfrm>
              <a:off x="2698514" y="1011326"/>
              <a:ext cx="898178" cy="15795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4" name="Groep 73">
            <a:extLst>
              <a:ext uri="{FF2B5EF4-FFF2-40B4-BE49-F238E27FC236}">
                <a16:creationId xmlns:a16="http://schemas.microsoft.com/office/drawing/2014/main" id="{B0419CFE-B125-47EF-B985-CCE77F48D3C8}"/>
              </a:ext>
            </a:extLst>
          </p:cNvPr>
          <p:cNvGrpSpPr/>
          <p:nvPr/>
        </p:nvGrpSpPr>
        <p:grpSpPr>
          <a:xfrm>
            <a:off x="2865626" y="244503"/>
            <a:ext cx="2748541" cy="1856838"/>
            <a:chOff x="2865626" y="244503"/>
            <a:chExt cx="2748541" cy="1856838"/>
          </a:xfrm>
        </p:grpSpPr>
        <p:pic>
          <p:nvPicPr>
            <p:cNvPr id="14" name="Afbeelding 13">
              <a:extLst>
                <a:ext uri="{FF2B5EF4-FFF2-40B4-BE49-F238E27FC236}">
                  <a16:creationId xmlns:a16="http://schemas.microsoft.com/office/drawing/2014/main" id="{E2539F74-7CCC-4223-A6B0-AE45C648238D}"/>
                </a:ext>
              </a:extLst>
            </p:cNvPr>
            <p:cNvPicPr>
              <a:picLocks noChangeAspect="1"/>
            </p:cNvPicPr>
            <p:nvPr/>
          </p:nvPicPr>
          <p:blipFill>
            <a:blip r:embed="rId11"/>
            <a:stretch>
              <a:fillRect/>
            </a:stretch>
          </p:blipFill>
          <p:spPr>
            <a:xfrm>
              <a:off x="2865626" y="244503"/>
              <a:ext cx="2748541" cy="1543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9" name="Rechte verbindingslijn met pijl 58">
              <a:extLst>
                <a:ext uri="{FF2B5EF4-FFF2-40B4-BE49-F238E27FC236}">
                  <a16:creationId xmlns:a16="http://schemas.microsoft.com/office/drawing/2014/main" id="{A1D599E5-BAFB-4EB5-A6E0-9A361C042FCE}"/>
                </a:ext>
              </a:extLst>
            </p:cNvPr>
            <p:cNvCxnSpPr>
              <a:cxnSpLocks/>
              <a:stCxn id="14" idx="2"/>
            </p:cNvCxnSpPr>
            <p:nvPr/>
          </p:nvCxnSpPr>
          <p:spPr>
            <a:xfrm flipH="1">
              <a:off x="3516641" y="1787929"/>
              <a:ext cx="723256" cy="3134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0" name="Groep 19">
            <a:extLst>
              <a:ext uri="{FF2B5EF4-FFF2-40B4-BE49-F238E27FC236}">
                <a16:creationId xmlns:a16="http://schemas.microsoft.com/office/drawing/2014/main" id="{69795BAA-4BA8-4917-B498-FA79E17F54BC}"/>
              </a:ext>
            </a:extLst>
          </p:cNvPr>
          <p:cNvGrpSpPr/>
          <p:nvPr/>
        </p:nvGrpSpPr>
        <p:grpSpPr>
          <a:xfrm>
            <a:off x="4376693" y="3688012"/>
            <a:ext cx="4376737" cy="1412240"/>
            <a:chOff x="4376693" y="3688012"/>
            <a:chExt cx="4376737" cy="1412240"/>
          </a:xfrm>
        </p:grpSpPr>
        <p:pic>
          <p:nvPicPr>
            <p:cNvPr id="36" name="Afbeelding 35">
              <a:extLst>
                <a:ext uri="{FF2B5EF4-FFF2-40B4-BE49-F238E27FC236}">
                  <a16:creationId xmlns:a16="http://schemas.microsoft.com/office/drawing/2014/main" id="{5C87D133-BD7C-4507-9CFE-17F24D0AF31F}"/>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2005" y="3688012"/>
              <a:ext cx="2511425" cy="141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9" name="Rechte verbindingslijn met pijl 38">
              <a:extLst>
                <a:ext uri="{FF2B5EF4-FFF2-40B4-BE49-F238E27FC236}">
                  <a16:creationId xmlns:a16="http://schemas.microsoft.com/office/drawing/2014/main" id="{614700D8-3C29-4842-A845-33A1954A1A1D}"/>
                </a:ext>
              </a:extLst>
            </p:cNvPr>
            <p:cNvCxnSpPr>
              <a:cxnSpLocks/>
              <a:stCxn id="36" idx="1"/>
            </p:cNvCxnSpPr>
            <p:nvPr/>
          </p:nvCxnSpPr>
          <p:spPr>
            <a:xfrm flipH="1">
              <a:off x="4376693" y="4394132"/>
              <a:ext cx="1865312" cy="1045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88472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96503-1B01-4CAA-BE06-1B82FE0EE603}"/>
              </a:ext>
            </a:extLst>
          </p:cNvPr>
          <p:cNvSpPr>
            <a:spLocks noGrp="1"/>
          </p:cNvSpPr>
          <p:nvPr>
            <p:ph type="title"/>
          </p:nvPr>
        </p:nvSpPr>
        <p:spPr/>
        <p:txBody>
          <a:bodyPr/>
          <a:lstStyle/>
          <a:p>
            <a:r>
              <a:rPr lang="nl-NL" dirty="0"/>
              <a:t>Schuim (september 2021)</a:t>
            </a:r>
          </a:p>
        </p:txBody>
      </p:sp>
      <p:pic>
        <p:nvPicPr>
          <p:cNvPr id="3" name="Afbeelding 2" descr="cid:0FECEDA9-24DD-4804-A7BF-98201EB8B953">
            <a:extLst>
              <a:ext uri="{FF2B5EF4-FFF2-40B4-BE49-F238E27FC236}">
                <a16:creationId xmlns:a16="http://schemas.microsoft.com/office/drawing/2014/main" id="{01125B51-0643-496E-9EE6-75690B2A0F69}"/>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829961" y="2772118"/>
            <a:ext cx="3779067" cy="2834300"/>
          </a:xfrm>
          <a:prstGeom prst="rect">
            <a:avLst/>
          </a:prstGeom>
          <a:ln w="88900" cap="sq" cmpd="thickThin">
            <a:solidFill>
              <a:srgbClr val="000000"/>
            </a:solidFill>
            <a:prstDash val="solid"/>
            <a:miter lim="800000"/>
          </a:ln>
          <a:effectLst>
            <a:innerShdw blurRad="76200">
              <a:srgbClr val="000000"/>
            </a:innerShdw>
          </a:effectLst>
        </p:spPr>
      </p:pic>
      <p:sp>
        <p:nvSpPr>
          <p:cNvPr id="4" name="Tekstvak 3">
            <a:extLst>
              <a:ext uri="{FF2B5EF4-FFF2-40B4-BE49-F238E27FC236}">
                <a16:creationId xmlns:a16="http://schemas.microsoft.com/office/drawing/2014/main" id="{2EA2BB64-4643-4F1D-BD7B-9F7939D62C3A}"/>
              </a:ext>
            </a:extLst>
          </p:cNvPr>
          <p:cNvSpPr txBox="1"/>
          <p:nvPr/>
        </p:nvSpPr>
        <p:spPr>
          <a:xfrm>
            <a:off x="2916836" y="2296816"/>
            <a:ext cx="561372" cy="246221"/>
          </a:xfrm>
          <a:prstGeom prst="rect">
            <a:avLst/>
          </a:prstGeom>
          <a:noFill/>
        </p:spPr>
        <p:txBody>
          <a:bodyPr wrap="none" rtlCol="0">
            <a:spAutoFit/>
          </a:bodyPr>
          <a:lstStyle/>
          <a:p>
            <a:r>
              <a:rPr lang="nl-NL" sz="1000" dirty="0"/>
              <a:t>Inlaat</a:t>
            </a:r>
          </a:p>
        </p:txBody>
      </p:sp>
      <p:sp>
        <p:nvSpPr>
          <p:cNvPr id="5" name="Tekstvak 4">
            <a:extLst>
              <a:ext uri="{FF2B5EF4-FFF2-40B4-BE49-F238E27FC236}">
                <a16:creationId xmlns:a16="http://schemas.microsoft.com/office/drawing/2014/main" id="{223F5654-1F3D-41F4-B849-D836CB0AEC77}"/>
              </a:ext>
            </a:extLst>
          </p:cNvPr>
          <p:cNvSpPr txBox="1"/>
          <p:nvPr/>
        </p:nvSpPr>
        <p:spPr>
          <a:xfrm>
            <a:off x="3574185" y="2124394"/>
            <a:ext cx="1145309" cy="553998"/>
          </a:xfrm>
          <a:prstGeom prst="rect">
            <a:avLst/>
          </a:prstGeom>
          <a:noFill/>
        </p:spPr>
        <p:txBody>
          <a:bodyPr wrap="square" rtlCol="0">
            <a:spAutoFit/>
          </a:bodyPr>
          <a:lstStyle/>
          <a:p>
            <a:r>
              <a:rPr lang="nl-NL" sz="1000" dirty="0"/>
              <a:t>Schuim compartiment 1</a:t>
            </a:r>
          </a:p>
        </p:txBody>
      </p:sp>
      <p:sp>
        <p:nvSpPr>
          <p:cNvPr id="6" name="Tekstvak 5">
            <a:extLst>
              <a:ext uri="{FF2B5EF4-FFF2-40B4-BE49-F238E27FC236}">
                <a16:creationId xmlns:a16="http://schemas.microsoft.com/office/drawing/2014/main" id="{99D2A07B-AF80-4B15-BDE4-11E61E37070D}"/>
              </a:ext>
            </a:extLst>
          </p:cNvPr>
          <p:cNvSpPr txBox="1"/>
          <p:nvPr/>
        </p:nvSpPr>
        <p:spPr>
          <a:xfrm>
            <a:off x="4660578" y="2105855"/>
            <a:ext cx="1145309" cy="553998"/>
          </a:xfrm>
          <a:prstGeom prst="rect">
            <a:avLst/>
          </a:prstGeom>
          <a:noFill/>
        </p:spPr>
        <p:txBody>
          <a:bodyPr wrap="square" rtlCol="0">
            <a:spAutoFit/>
          </a:bodyPr>
          <a:lstStyle/>
          <a:p>
            <a:r>
              <a:rPr lang="nl-NL" sz="1000" dirty="0"/>
              <a:t>Schuim compartiment 2</a:t>
            </a:r>
          </a:p>
        </p:txBody>
      </p:sp>
      <p:sp>
        <p:nvSpPr>
          <p:cNvPr id="7" name="Tekstvak 6">
            <a:extLst>
              <a:ext uri="{FF2B5EF4-FFF2-40B4-BE49-F238E27FC236}">
                <a16:creationId xmlns:a16="http://schemas.microsoft.com/office/drawing/2014/main" id="{85251C7D-E6E2-4F5A-90DD-D988CF5A3CF7}"/>
              </a:ext>
            </a:extLst>
          </p:cNvPr>
          <p:cNvSpPr txBox="1"/>
          <p:nvPr/>
        </p:nvSpPr>
        <p:spPr>
          <a:xfrm>
            <a:off x="5746971" y="2101311"/>
            <a:ext cx="1145309" cy="577081"/>
          </a:xfrm>
          <a:prstGeom prst="rect">
            <a:avLst/>
          </a:prstGeom>
          <a:noFill/>
        </p:spPr>
        <p:txBody>
          <a:bodyPr wrap="square" rtlCol="0">
            <a:spAutoFit/>
          </a:bodyPr>
          <a:lstStyle/>
          <a:p>
            <a:r>
              <a:rPr lang="nl-NL" sz="1050" dirty="0"/>
              <a:t>Schuim compartiment 3</a:t>
            </a:r>
          </a:p>
        </p:txBody>
      </p:sp>
      <p:sp>
        <p:nvSpPr>
          <p:cNvPr id="8" name="Tekstvak 7">
            <a:extLst>
              <a:ext uri="{FF2B5EF4-FFF2-40B4-BE49-F238E27FC236}">
                <a16:creationId xmlns:a16="http://schemas.microsoft.com/office/drawing/2014/main" id="{CB9AD9F2-8F34-4504-983D-FAFFF2AE9BC9}"/>
              </a:ext>
            </a:extLst>
          </p:cNvPr>
          <p:cNvSpPr txBox="1"/>
          <p:nvPr/>
        </p:nvSpPr>
        <p:spPr>
          <a:xfrm>
            <a:off x="2334309" y="5819762"/>
            <a:ext cx="1350050" cy="553998"/>
          </a:xfrm>
          <a:prstGeom prst="rect">
            <a:avLst/>
          </a:prstGeom>
          <a:noFill/>
        </p:spPr>
        <p:txBody>
          <a:bodyPr wrap="none" rtlCol="0">
            <a:spAutoFit/>
          </a:bodyPr>
          <a:lstStyle/>
          <a:p>
            <a:r>
              <a:rPr lang="nl-NL" sz="1000" dirty="0"/>
              <a:t>P: 0,8 mg/l </a:t>
            </a:r>
          </a:p>
          <a:p>
            <a:r>
              <a:rPr lang="nl-NL" sz="1000" dirty="0"/>
              <a:t>N: 1,4 mg/l</a:t>
            </a:r>
          </a:p>
          <a:p>
            <a:r>
              <a:rPr lang="nl-NL" sz="1000" dirty="0"/>
              <a:t>CZV: niet bepaald</a:t>
            </a:r>
          </a:p>
        </p:txBody>
      </p:sp>
      <p:sp>
        <p:nvSpPr>
          <p:cNvPr id="9" name="Tekstvak 8">
            <a:extLst>
              <a:ext uri="{FF2B5EF4-FFF2-40B4-BE49-F238E27FC236}">
                <a16:creationId xmlns:a16="http://schemas.microsoft.com/office/drawing/2014/main" id="{40A07BFE-D832-4AC3-A894-A6EE25071B27}"/>
              </a:ext>
            </a:extLst>
          </p:cNvPr>
          <p:cNvSpPr txBox="1"/>
          <p:nvPr/>
        </p:nvSpPr>
        <p:spPr>
          <a:xfrm>
            <a:off x="3731788" y="5810757"/>
            <a:ext cx="1223412" cy="553998"/>
          </a:xfrm>
          <a:prstGeom prst="rect">
            <a:avLst/>
          </a:prstGeom>
          <a:noFill/>
        </p:spPr>
        <p:txBody>
          <a:bodyPr wrap="none" rtlCol="0">
            <a:spAutoFit/>
          </a:bodyPr>
          <a:lstStyle/>
          <a:p>
            <a:r>
              <a:rPr lang="nl-NL" sz="1000" dirty="0"/>
              <a:t>P: 6,5 mg/l </a:t>
            </a:r>
          </a:p>
          <a:p>
            <a:r>
              <a:rPr lang="nl-NL" sz="1000" dirty="0"/>
              <a:t>N: 44,2 mg/l</a:t>
            </a:r>
          </a:p>
          <a:p>
            <a:r>
              <a:rPr lang="nl-NL" sz="1000" dirty="0"/>
              <a:t>CZV: 1210 mg/l</a:t>
            </a:r>
          </a:p>
        </p:txBody>
      </p:sp>
      <p:sp>
        <p:nvSpPr>
          <p:cNvPr id="10" name="Tekstvak 9">
            <a:extLst>
              <a:ext uri="{FF2B5EF4-FFF2-40B4-BE49-F238E27FC236}">
                <a16:creationId xmlns:a16="http://schemas.microsoft.com/office/drawing/2014/main" id="{90B6A398-DA23-4200-A432-F212A00A2133}"/>
              </a:ext>
            </a:extLst>
          </p:cNvPr>
          <p:cNvSpPr txBox="1"/>
          <p:nvPr/>
        </p:nvSpPr>
        <p:spPr>
          <a:xfrm>
            <a:off x="5002629" y="5805869"/>
            <a:ext cx="1141659" cy="553998"/>
          </a:xfrm>
          <a:prstGeom prst="rect">
            <a:avLst/>
          </a:prstGeom>
          <a:noFill/>
        </p:spPr>
        <p:txBody>
          <a:bodyPr wrap="none" rtlCol="0">
            <a:spAutoFit/>
          </a:bodyPr>
          <a:lstStyle/>
          <a:p>
            <a:r>
              <a:rPr lang="nl-NL" sz="1000" dirty="0"/>
              <a:t>P: 2,9 mg/l</a:t>
            </a:r>
          </a:p>
          <a:p>
            <a:r>
              <a:rPr lang="nl-NL" sz="1000" dirty="0"/>
              <a:t>N: 14,5 mg/l</a:t>
            </a:r>
          </a:p>
          <a:p>
            <a:r>
              <a:rPr lang="nl-NL" sz="1000" dirty="0"/>
              <a:t>CZV: 440 mg/l</a:t>
            </a:r>
          </a:p>
        </p:txBody>
      </p:sp>
      <p:sp>
        <p:nvSpPr>
          <p:cNvPr id="11" name="Tekstvak 10">
            <a:extLst>
              <a:ext uri="{FF2B5EF4-FFF2-40B4-BE49-F238E27FC236}">
                <a16:creationId xmlns:a16="http://schemas.microsoft.com/office/drawing/2014/main" id="{91894D19-D1B5-487D-9241-73400CBDBF7D}"/>
              </a:ext>
            </a:extLst>
          </p:cNvPr>
          <p:cNvSpPr txBox="1"/>
          <p:nvPr/>
        </p:nvSpPr>
        <p:spPr>
          <a:xfrm>
            <a:off x="6144288" y="5808220"/>
            <a:ext cx="1674671" cy="577081"/>
          </a:xfrm>
          <a:prstGeom prst="rect">
            <a:avLst/>
          </a:prstGeom>
          <a:noFill/>
        </p:spPr>
        <p:txBody>
          <a:bodyPr wrap="square" rtlCol="0">
            <a:spAutoFit/>
          </a:bodyPr>
          <a:lstStyle/>
          <a:p>
            <a:r>
              <a:rPr lang="nl-NL" sz="1050" dirty="0"/>
              <a:t>Niet genoeg water voor analyses.</a:t>
            </a:r>
          </a:p>
          <a:p>
            <a:r>
              <a:rPr lang="nl-NL" sz="1050" dirty="0"/>
              <a:t>Veel neerslag</a:t>
            </a:r>
          </a:p>
        </p:txBody>
      </p:sp>
      <p:sp>
        <p:nvSpPr>
          <p:cNvPr id="12" name="Tekstvak 11">
            <a:extLst>
              <a:ext uri="{FF2B5EF4-FFF2-40B4-BE49-F238E27FC236}">
                <a16:creationId xmlns:a16="http://schemas.microsoft.com/office/drawing/2014/main" id="{D11DD3D0-5A06-41FB-BB3C-0E8B1EC204EE}"/>
              </a:ext>
            </a:extLst>
          </p:cNvPr>
          <p:cNvSpPr txBox="1"/>
          <p:nvPr/>
        </p:nvSpPr>
        <p:spPr>
          <a:xfrm>
            <a:off x="7311904" y="1679753"/>
            <a:ext cx="1773248" cy="1200329"/>
          </a:xfrm>
          <a:prstGeom prst="rect">
            <a:avLst/>
          </a:prstGeom>
          <a:noFill/>
        </p:spPr>
        <p:txBody>
          <a:bodyPr wrap="square" rtlCol="0">
            <a:spAutoFit/>
          </a:bodyPr>
          <a:lstStyle/>
          <a:p>
            <a:r>
              <a:rPr lang="nl-NL" dirty="0"/>
              <a:t>Idee: Volumes per tijdseenheid noteren</a:t>
            </a:r>
          </a:p>
        </p:txBody>
      </p:sp>
      <p:sp>
        <p:nvSpPr>
          <p:cNvPr id="13" name="Tekstvak 12">
            <a:extLst>
              <a:ext uri="{FF2B5EF4-FFF2-40B4-BE49-F238E27FC236}">
                <a16:creationId xmlns:a16="http://schemas.microsoft.com/office/drawing/2014/main" id="{7467919E-691B-4FA3-8644-C44560531E36}"/>
              </a:ext>
            </a:extLst>
          </p:cNvPr>
          <p:cNvSpPr txBox="1"/>
          <p:nvPr/>
        </p:nvSpPr>
        <p:spPr>
          <a:xfrm>
            <a:off x="6892281" y="3089144"/>
            <a:ext cx="2251719" cy="2308324"/>
          </a:xfrm>
          <a:prstGeom prst="rect">
            <a:avLst/>
          </a:prstGeom>
          <a:noFill/>
        </p:spPr>
        <p:txBody>
          <a:bodyPr wrap="square" rtlCol="0">
            <a:spAutoFit/>
          </a:bodyPr>
          <a:lstStyle/>
          <a:p>
            <a:r>
              <a:rPr lang="nl-NL" dirty="0"/>
              <a:t>Troebel water geeft meer schuim. Concentraties in Pijnacker veel hoger Samenstelling varieert.</a:t>
            </a:r>
          </a:p>
        </p:txBody>
      </p:sp>
    </p:spTree>
    <p:extLst>
      <p:ext uri="{BB962C8B-B14F-4D97-AF65-F5344CB8AC3E}">
        <p14:creationId xmlns:p14="http://schemas.microsoft.com/office/powerpoint/2010/main" val="3981938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941AA-342F-4D91-B955-52CD6F7F51CE}"/>
              </a:ext>
            </a:extLst>
          </p:cNvPr>
          <p:cNvSpPr>
            <a:spLocks noGrp="1"/>
          </p:cNvSpPr>
          <p:nvPr>
            <p:ph type="title"/>
          </p:nvPr>
        </p:nvSpPr>
        <p:spPr/>
        <p:txBody>
          <a:bodyPr/>
          <a:lstStyle/>
          <a:p>
            <a:r>
              <a:rPr lang="nl-NL" dirty="0"/>
              <a:t>Schuim koper (waarneming 29 mei)</a:t>
            </a:r>
          </a:p>
        </p:txBody>
      </p:sp>
      <p:pic>
        <p:nvPicPr>
          <p:cNvPr id="3" name="Afbeelding 2">
            <a:extLst>
              <a:ext uri="{FF2B5EF4-FFF2-40B4-BE49-F238E27FC236}">
                <a16:creationId xmlns:a16="http://schemas.microsoft.com/office/drawing/2014/main" id="{B467CAEF-2E24-4929-8F5B-6B49EE21FB1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927180" y="3906320"/>
            <a:ext cx="2879725" cy="2159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fbeelding 3">
            <a:extLst>
              <a:ext uri="{FF2B5EF4-FFF2-40B4-BE49-F238E27FC236}">
                <a16:creationId xmlns:a16="http://schemas.microsoft.com/office/drawing/2014/main" id="{09F1102A-55EC-4F35-9E41-8441E60719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126563" y="3906319"/>
            <a:ext cx="2879725" cy="2159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kstvak 4">
            <a:extLst>
              <a:ext uri="{FF2B5EF4-FFF2-40B4-BE49-F238E27FC236}">
                <a16:creationId xmlns:a16="http://schemas.microsoft.com/office/drawing/2014/main" id="{4788190C-86C9-43FA-A21D-B6FFBB243A92}"/>
              </a:ext>
            </a:extLst>
          </p:cNvPr>
          <p:cNvSpPr txBox="1"/>
          <p:nvPr/>
        </p:nvSpPr>
        <p:spPr>
          <a:xfrm>
            <a:off x="2287225" y="2204815"/>
            <a:ext cx="6795815" cy="1200329"/>
          </a:xfrm>
          <a:prstGeom prst="rect">
            <a:avLst/>
          </a:prstGeom>
          <a:noFill/>
        </p:spPr>
        <p:txBody>
          <a:bodyPr wrap="square" rtlCol="0">
            <a:spAutoFit/>
          </a:bodyPr>
          <a:lstStyle/>
          <a:p>
            <a:r>
              <a:rPr lang="nl-NL" dirty="0" err="1"/>
              <a:t>Cuvettentest</a:t>
            </a:r>
            <a:r>
              <a:rPr lang="nl-NL" dirty="0"/>
              <a:t> koper, naar aanleiding van mededeling dat bij gebruik van medicijnen bij KOI karpers er naar sporen van koper gezocht moet worden. Dan weet je of de medicijnen nog in het water zitten. </a:t>
            </a:r>
          </a:p>
        </p:txBody>
      </p:sp>
      <p:sp>
        <p:nvSpPr>
          <p:cNvPr id="6" name="Tekstvak 5">
            <a:extLst>
              <a:ext uri="{FF2B5EF4-FFF2-40B4-BE49-F238E27FC236}">
                <a16:creationId xmlns:a16="http://schemas.microsoft.com/office/drawing/2014/main" id="{D80A5D49-5700-4BF7-9DD8-EB3D5FD9C563}"/>
              </a:ext>
            </a:extLst>
          </p:cNvPr>
          <p:cNvSpPr txBox="1"/>
          <p:nvPr/>
        </p:nvSpPr>
        <p:spPr>
          <a:xfrm>
            <a:off x="1800000" y="6454616"/>
            <a:ext cx="3318665" cy="369332"/>
          </a:xfrm>
          <a:prstGeom prst="rect">
            <a:avLst/>
          </a:prstGeom>
          <a:noFill/>
        </p:spPr>
        <p:txBody>
          <a:bodyPr wrap="none" rtlCol="0">
            <a:spAutoFit/>
          </a:bodyPr>
          <a:lstStyle/>
          <a:p>
            <a:r>
              <a:rPr lang="nl-NL" dirty="0"/>
              <a:t>Concentratie in inlaatwater</a:t>
            </a:r>
          </a:p>
        </p:txBody>
      </p:sp>
      <p:sp>
        <p:nvSpPr>
          <p:cNvPr id="7" name="Tekstvak 6">
            <a:extLst>
              <a:ext uri="{FF2B5EF4-FFF2-40B4-BE49-F238E27FC236}">
                <a16:creationId xmlns:a16="http://schemas.microsoft.com/office/drawing/2014/main" id="{65484900-2A09-4E83-AAE2-208E60C103E7}"/>
              </a:ext>
            </a:extLst>
          </p:cNvPr>
          <p:cNvSpPr txBox="1"/>
          <p:nvPr/>
        </p:nvSpPr>
        <p:spPr>
          <a:xfrm>
            <a:off x="5312437" y="6488668"/>
            <a:ext cx="3581558" cy="369332"/>
          </a:xfrm>
          <a:prstGeom prst="rect">
            <a:avLst/>
          </a:prstGeom>
          <a:noFill/>
        </p:spPr>
        <p:txBody>
          <a:bodyPr wrap="none" rtlCol="0">
            <a:spAutoFit/>
          </a:bodyPr>
          <a:lstStyle/>
          <a:p>
            <a:r>
              <a:rPr lang="nl-NL" dirty="0"/>
              <a:t>Concentratie koper in schuim</a:t>
            </a:r>
          </a:p>
        </p:txBody>
      </p:sp>
    </p:spTree>
    <p:extLst>
      <p:ext uri="{BB962C8B-B14F-4D97-AF65-F5344CB8AC3E}">
        <p14:creationId xmlns:p14="http://schemas.microsoft.com/office/powerpoint/2010/main" val="1448456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CF13F-BDD8-4CA1-BF6F-AF0AB81D9E82}"/>
              </a:ext>
            </a:extLst>
          </p:cNvPr>
          <p:cNvSpPr>
            <a:spLocks noGrp="1"/>
          </p:cNvSpPr>
          <p:nvPr>
            <p:ph type="title"/>
          </p:nvPr>
        </p:nvSpPr>
        <p:spPr/>
        <p:txBody>
          <a:bodyPr/>
          <a:lstStyle/>
          <a:p>
            <a:r>
              <a:rPr lang="nl-NL" dirty="0"/>
              <a:t>Waterkwaliteit bij overstort 2018-2020-2021</a:t>
            </a:r>
          </a:p>
        </p:txBody>
      </p:sp>
      <p:pic>
        <p:nvPicPr>
          <p:cNvPr id="3" name="Afbeelding 2">
            <a:extLst>
              <a:ext uri="{FF2B5EF4-FFF2-40B4-BE49-F238E27FC236}">
                <a16:creationId xmlns:a16="http://schemas.microsoft.com/office/drawing/2014/main" id="{E8B6F1B0-7FE8-4524-87D7-B5644D580FEF}"/>
              </a:ext>
            </a:extLst>
          </p:cNvPr>
          <p:cNvPicPr>
            <a:picLocks noChangeAspect="1"/>
          </p:cNvPicPr>
          <p:nvPr/>
        </p:nvPicPr>
        <p:blipFill>
          <a:blip r:embed="rId2"/>
          <a:stretch>
            <a:fillRect/>
          </a:stretch>
        </p:blipFill>
        <p:spPr>
          <a:xfrm>
            <a:off x="4549541" y="1575001"/>
            <a:ext cx="4005076" cy="1510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fbeelding 4">
            <a:extLst>
              <a:ext uri="{FF2B5EF4-FFF2-40B4-BE49-F238E27FC236}">
                <a16:creationId xmlns:a16="http://schemas.microsoft.com/office/drawing/2014/main" id="{DEAE1E29-2177-4AC6-A264-9B836CE24EF2}"/>
              </a:ext>
            </a:extLst>
          </p:cNvPr>
          <p:cNvPicPr>
            <a:picLocks noChangeAspect="1"/>
          </p:cNvPicPr>
          <p:nvPr/>
        </p:nvPicPr>
        <p:blipFill>
          <a:blip r:embed="rId3"/>
          <a:stretch>
            <a:fillRect/>
          </a:stretch>
        </p:blipFill>
        <p:spPr>
          <a:xfrm>
            <a:off x="4477803" y="3686048"/>
            <a:ext cx="3914160" cy="1596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fbeelding 6">
            <a:extLst>
              <a:ext uri="{FF2B5EF4-FFF2-40B4-BE49-F238E27FC236}">
                <a16:creationId xmlns:a16="http://schemas.microsoft.com/office/drawing/2014/main" id="{A0752300-033D-49AE-829A-2E6B602FE28B}"/>
              </a:ext>
            </a:extLst>
          </p:cNvPr>
          <p:cNvPicPr>
            <a:picLocks noChangeAspect="1"/>
          </p:cNvPicPr>
          <p:nvPr/>
        </p:nvPicPr>
        <p:blipFill>
          <a:blip r:embed="rId4"/>
          <a:stretch>
            <a:fillRect/>
          </a:stretch>
        </p:blipFill>
        <p:spPr>
          <a:xfrm>
            <a:off x="196670" y="2463475"/>
            <a:ext cx="4169284" cy="1510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5900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14983-A26F-450B-95CE-058331407563}"/>
              </a:ext>
            </a:extLst>
          </p:cNvPr>
          <p:cNvSpPr>
            <a:spLocks noGrp="1"/>
          </p:cNvSpPr>
          <p:nvPr>
            <p:ph type="title"/>
          </p:nvPr>
        </p:nvSpPr>
        <p:spPr/>
        <p:txBody>
          <a:bodyPr/>
          <a:lstStyle/>
          <a:p>
            <a:r>
              <a:rPr lang="nl-NL" dirty="0"/>
              <a:t>Waterkwaliteitsmetingen 2021</a:t>
            </a:r>
          </a:p>
        </p:txBody>
      </p:sp>
      <p:pic>
        <p:nvPicPr>
          <p:cNvPr id="3" name="Afbeelding 2">
            <a:extLst>
              <a:ext uri="{FF2B5EF4-FFF2-40B4-BE49-F238E27FC236}">
                <a16:creationId xmlns:a16="http://schemas.microsoft.com/office/drawing/2014/main" id="{315FD757-C774-4C69-A2C0-E14F3C383EA0}"/>
              </a:ext>
            </a:extLst>
          </p:cNvPr>
          <p:cNvPicPr>
            <a:picLocks noChangeAspect="1"/>
          </p:cNvPicPr>
          <p:nvPr/>
        </p:nvPicPr>
        <p:blipFill rotWithShape="1">
          <a:blip r:embed="rId2"/>
          <a:srcRect t="1369" r="45192"/>
          <a:stretch/>
        </p:blipFill>
        <p:spPr>
          <a:xfrm>
            <a:off x="674302" y="1575000"/>
            <a:ext cx="2363599" cy="31667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kstvak 3">
            <a:extLst>
              <a:ext uri="{FF2B5EF4-FFF2-40B4-BE49-F238E27FC236}">
                <a16:creationId xmlns:a16="http://schemas.microsoft.com/office/drawing/2014/main" id="{6A57C10C-4CAC-4FC0-9CE6-859E2D719292}"/>
              </a:ext>
            </a:extLst>
          </p:cNvPr>
          <p:cNvSpPr txBox="1"/>
          <p:nvPr/>
        </p:nvSpPr>
        <p:spPr>
          <a:xfrm>
            <a:off x="1639369" y="4218298"/>
            <a:ext cx="880369" cy="369332"/>
          </a:xfrm>
          <a:prstGeom prst="rect">
            <a:avLst/>
          </a:prstGeom>
          <a:noFill/>
        </p:spPr>
        <p:txBody>
          <a:bodyPr wrap="none" rtlCol="0">
            <a:spAutoFit/>
          </a:bodyPr>
          <a:lstStyle/>
          <a:p>
            <a:r>
              <a:rPr lang="nl-NL" dirty="0"/>
              <a:t>Blauw</a:t>
            </a:r>
          </a:p>
        </p:txBody>
      </p:sp>
      <p:sp>
        <p:nvSpPr>
          <p:cNvPr id="5" name="Tekstvak 4">
            <a:extLst>
              <a:ext uri="{FF2B5EF4-FFF2-40B4-BE49-F238E27FC236}">
                <a16:creationId xmlns:a16="http://schemas.microsoft.com/office/drawing/2014/main" id="{4F717A4C-F162-45CE-9DBD-F19C7988FAA8}"/>
              </a:ext>
            </a:extLst>
          </p:cNvPr>
          <p:cNvSpPr txBox="1"/>
          <p:nvPr/>
        </p:nvSpPr>
        <p:spPr>
          <a:xfrm>
            <a:off x="609201" y="3557785"/>
            <a:ext cx="961289" cy="369332"/>
          </a:xfrm>
          <a:prstGeom prst="rect">
            <a:avLst/>
          </a:prstGeom>
          <a:noFill/>
        </p:spPr>
        <p:txBody>
          <a:bodyPr wrap="none" rtlCol="0">
            <a:spAutoFit/>
          </a:bodyPr>
          <a:lstStyle/>
          <a:p>
            <a:r>
              <a:rPr lang="nl-NL" dirty="0"/>
              <a:t>Oranje</a:t>
            </a:r>
          </a:p>
        </p:txBody>
      </p:sp>
      <p:sp>
        <p:nvSpPr>
          <p:cNvPr id="6" name="Tekstvak 5">
            <a:extLst>
              <a:ext uri="{FF2B5EF4-FFF2-40B4-BE49-F238E27FC236}">
                <a16:creationId xmlns:a16="http://schemas.microsoft.com/office/drawing/2014/main" id="{80069903-01CC-4421-B235-58764AB5C4A2}"/>
              </a:ext>
            </a:extLst>
          </p:cNvPr>
          <p:cNvSpPr txBox="1"/>
          <p:nvPr/>
        </p:nvSpPr>
        <p:spPr>
          <a:xfrm>
            <a:off x="1612460" y="3256912"/>
            <a:ext cx="726481" cy="369332"/>
          </a:xfrm>
          <a:prstGeom prst="rect">
            <a:avLst/>
          </a:prstGeom>
          <a:noFill/>
        </p:spPr>
        <p:txBody>
          <a:bodyPr wrap="none" rtlCol="0">
            <a:spAutoFit/>
          </a:bodyPr>
          <a:lstStyle/>
          <a:p>
            <a:r>
              <a:rPr lang="nl-NL" dirty="0"/>
              <a:t>Grijs</a:t>
            </a:r>
          </a:p>
        </p:txBody>
      </p:sp>
      <p:pic>
        <p:nvPicPr>
          <p:cNvPr id="8" name="Afbeelding 7">
            <a:extLst>
              <a:ext uri="{FF2B5EF4-FFF2-40B4-BE49-F238E27FC236}">
                <a16:creationId xmlns:a16="http://schemas.microsoft.com/office/drawing/2014/main" id="{09728D3C-E969-4467-BBBD-D6166F47C528}"/>
              </a:ext>
            </a:extLst>
          </p:cNvPr>
          <p:cNvPicPr>
            <a:picLocks noChangeAspect="1"/>
          </p:cNvPicPr>
          <p:nvPr/>
        </p:nvPicPr>
        <p:blipFill>
          <a:blip r:embed="rId3"/>
          <a:stretch>
            <a:fillRect/>
          </a:stretch>
        </p:blipFill>
        <p:spPr>
          <a:xfrm>
            <a:off x="3277099" y="1246555"/>
            <a:ext cx="5062667" cy="2010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Afbeelding 9">
            <a:extLst>
              <a:ext uri="{FF2B5EF4-FFF2-40B4-BE49-F238E27FC236}">
                <a16:creationId xmlns:a16="http://schemas.microsoft.com/office/drawing/2014/main" id="{50C8EA52-FC02-4142-AE09-F022832C8886}"/>
              </a:ext>
            </a:extLst>
          </p:cNvPr>
          <p:cNvPicPr>
            <a:picLocks noChangeAspect="1"/>
          </p:cNvPicPr>
          <p:nvPr/>
        </p:nvPicPr>
        <p:blipFill>
          <a:blip r:embed="rId4"/>
          <a:stretch>
            <a:fillRect/>
          </a:stretch>
        </p:blipFill>
        <p:spPr>
          <a:xfrm>
            <a:off x="3402962" y="3560197"/>
            <a:ext cx="5062667" cy="2363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Pijl: gekromd omhoog 18">
            <a:extLst>
              <a:ext uri="{FF2B5EF4-FFF2-40B4-BE49-F238E27FC236}">
                <a16:creationId xmlns:a16="http://schemas.microsoft.com/office/drawing/2014/main" id="{5974DFB3-E3A4-40FF-8E53-50BB1A0AC392}"/>
              </a:ext>
            </a:extLst>
          </p:cNvPr>
          <p:cNvSpPr/>
          <p:nvPr/>
        </p:nvSpPr>
        <p:spPr>
          <a:xfrm flipH="1">
            <a:off x="1207250" y="3936115"/>
            <a:ext cx="726481" cy="256039"/>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20" name="Pijl: gekromd omhoog 19">
            <a:extLst>
              <a:ext uri="{FF2B5EF4-FFF2-40B4-BE49-F238E27FC236}">
                <a16:creationId xmlns:a16="http://schemas.microsoft.com/office/drawing/2014/main" id="{FA21A981-7B85-4F15-81F1-6DC041192649}"/>
              </a:ext>
            </a:extLst>
          </p:cNvPr>
          <p:cNvSpPr/>
          <p:nvPr/>
        </p:nvSpPr>
        <p:spPr>
          <a:xfrm flipV="1">
            <a:off x="1218294" y="3475758"/>
            <a:ext cx="726480" cy="25603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21" name="Tekstvak 20">
            <a:extLst>
              <a:ext uri="{FF2B5EF4-FFF2-40B4-BE49-F238E27FC236}">
                <a16:creationId xmlns:a16="http://schemas.microsoft.com/office/drawing/2014/main" id="{AF3F32B8-7F70-483A-9EB3-62B82AC46673}"/>
              </a:ext>
            </a:extLst>
          </p:cNvPr>
          <p:cNvSpPr txBox="1"/>
          <p:nvPr/>
        </p:nvSpPr>
        <p:spPr>
          <a:xfrm>
            <a:off x="290525" y="4856518"/>
            <a:ext cx="2696507" cy="646331"/>
          </a:xfrm>
          <a:prstGeom prst="rect">
            <a:avLst/>
          </a:prstGeom>
          <a:noFill/>
        </p:spPr>
        <p:txBody>
          <a:bodyPr wrap="none" rtlCol="0">
            <a:spAutoFit/>
          </a:bodyPr>
          <a:lstStyle/>
          <a:p>
            <a:r>
              <a:rPr lang="nl-NL" dirty="0"/>
              <a:t>Blauw </a:t>
            </a:r>
            <a:r>
              <a:rPr lang="nl-NL" dirty="0">
                <a:sym typeface="Wingdings" panose="05000000000000000000" pitchFamily="2" charset="2"/>
              </a:rPr>
              <a:t> bij overstort</a:t>
            </a:r>
          </a:p>
          <a:p>
            <a:r>
              <a:rPr lang="nl-NL" dirty="0" err="1">
                <a:sym typeface="Wingdings" panose="05000000000000000000" pitchFamily="2" charset="2"/>
              </a:rPr>
              <a:t>WaterQi</a:t>
            </a:r>
            <a:r>
              <a:rPr lang="nl-NL" dirty="0">
                <a:sym typeface="Wingdings" panose="05000000000000000000" pitchFamily="2" charset="2"/>
              </a:rPr>
              <a:t> paarse stip</a:t>
            </a:r>
          </a:p>
        </p:txBody>
      </p:sp>
      <p:sp>
        <p:nvSpPr>
          <p:cNvPr id="22" name="Ovaal 21">
            <a:extLst>
              <a:ext uri="{FF2B5EF4-FFF2-40B4-BE49-F238E27FC236}">
                <a16:creationId xmlns:a16="http://schemas.microsoft.com/office/drawing/2014/main" id="{25A63744-23F1-4903-BD76-65FE3615CC80}"/>
              </a:ext>
            </a:extLst>
          </p:cNvPr>
          <p:cNvSpPr/>
          <p:nvPr/>
        </p:nvSpPr>
        <p:spPr>
          <a:xfrm>
            <a:off x="1864564" y="3918118"/>
            <a:ext cx="160419" cy="146017"/>
          </a:xfrm>
          <a:prstGeom prst="ellipse">
            <a:avLst/>
          </a:prstGeom>
          <a:solidFill>
            <a:srgbClr val="8000EC"/>
          </a:solidFill>
          <a:ln>
            <a:solidFill>
              <a:srgbClr val="8000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9309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6CECB0-5C56-43AA-B347-EDC4D99AB2DE}"/>
              </a:ext>
            </a:extLst>
          </p:cNvPr>
          <p:cNvPicPr>
            <a:picLocks noChangeAspect="1"/>
          </p:cNvPicPr>
          <p:nvPr/>
        </p:nvPicPr>
        <p:blipFill rotWithShape="1">
          <a:blip r:embed="rId2"/>
          <a:srcRect t="1369" r="25127"/>
          <a:stretch/>
        </p:blipFill>
        <p:spPr>
          <a:xfrm>
            <a:off x="618200" y="1917505"/>
            <a:ext cx="3228940" cy="31667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Ovaal 3">
            <a:extLst>
              <a:ext uri="{FF2B5EF4-FFF2-40B4-BE49-F238E27FC236}">
                <a16:creationId xmlns:a16="http://schemas.microsoft.com/office/drawing/2014/main" id="{1C23AFC5-A91D-4AFE-86A6-7CB57C834292}"/>
              </a:ext>
            </a:extLst>
          </p:cNvPr>
          <p:cNvSpPr/>
          <p:nvPr/>
        </p:nvSpPr>
        <p:spPr>
          <a:xfrm>
            <a:off x="1800000" y="4225767"/>
            <a:ext cx="160419" cy="146017"/>
          </a:xfrm>
          <a:prstGeom prst="ellipse">
            <a:avLst/>
          </a:prstGeom>
          <a:solidFill>
            <a:srgbClr val="8000EC"/>
          </a:solidFill>
          <a:ln>
            <a:solidFill>
              <a:srgbClr val="8000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D60642C1-1F08-4F5C-A066-4796FD2A74E6}"/>
              </a:ext>
            </a:extLst>
          </p:cNvPr>
          <p:cNvPicPr>
            <a:picLocks noChangeAspect="1"/>
          </p:cNvPicPr>
          <p:nvPr/>
        </p:nvPicPr>
        <p:blipFill>
          <a:blip r:embed="rId3"/>
          <a:stretch>
            <a:fillRect/>
          </a:stretch>
        </p:blipFill>
        <p:spPr>
          <a:xfrm>
            <a:off x="3948157" y="1439256"/>
            <a:ext cx="4718309" cy="2312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Afbeelding 7">
            <a:extLst>
              <a:ext uri="{FF2B5EF4-FFF2-40B4-BE49-F238E27FC236}">
                <a16:creationId xmlns:a16="http://schemas.microsoft.com/office/drawing/2014/main" id="{2C6B21AB-67F7-43CB-9C58-56657754A5D6}"/>
              </a:ext>
            </a:extLst>
          </p:cNvPr>
          <p:cNvPicPr>
            <a:picLocks noChangeAspect="1"/>
          </p:cNvPicPr>
          <p:nvPr/>
        </p:nvPicPr>
        <p:blipFill>
          <a:blip r:embed="rId4"/>
          <a:stretch>
            <a:fillRect/>
          </a:stretch>
        </p:blipFill>
        <p:spPr>
          <a:xfrm>
            <a:off x="4017205" y="3816307"/>
            <a:ext cx="4508595" cy="2705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kstvak 8">
            <a:extLst>
              <a:ext uri="{FF2B5EF4-FFF2-40B4-BE49-F238E27FC236}">
                <a16:creationId xmlns:a16="http://schemas.microsoft.com/office/drawing/2014/main" id="{A5B79CBC-53DF-42E0-94AF-79EABB67C833}"/>
              </a:ext>
            </a:extLst>
          </p:cNvPr>
          <p:cNvSpPr txBox="1"/>
          <p:nvPr/>
        </p:nvSpPr>
        <p:spPr>
          <a:xfrm>
            <a:off x="1374040" y="4524067"/>
            <a:ext cx="865943" cy="369332"/>
          </a:xfrm>
          <a:prstGeom prst="rect">
            <a:avLst/>
          </a:prstGeom>
          <a:noFill/>
        </p:spPr>
        <p:txBody>
          <a:bodyPr wrap="none" rtlCol="0">
            <a:spAutoFit/>
          </a:bodyPr>
          <a:lstStyle/>
          <a:p>
            <a:r>
              <a:rPr lang="nl-NL" dirty="0"/>
              <a:t>blauw</a:t>
            </a:r>
          </a:p>
        </p:txBody>
      </p:sp>
      <p:sp>
        <p:nvSpPr>
          <p:cNvPr id="10" name="Tekstvak 9">
            <a:extLst>
              <a:ext uri="{FF2B5EF4-FFF2-40B4-BE49-F238E27FC236}">
                <a16:creationId xmlns:a16="http://schemas.microsoft.com/office/drawing/2014/main" id="{967B16B6-198E-43BB-851C-D05FADFAC188}"/>
              </a:ext>
            </a:extLst>
          </p:cNvPr>
          <p:cNvSpPr txBox="1"/>
          <p:nvPr/>
        </p:nvSpPr>
        <p:spPr>
          <a:xfrm>
            <a:off x="2239983" y="3882072"/>
            <a:ext cx="961289" cy="369332"/>
          </a:xfrm>
          <a:prstGeom prst="rect">
            <a:avLst/>
          </a:prstGeom>
          <a:noFill/>
        </p:spPr>
        <p:txBody>
          <a:bodyPr wrap="none" rtlCol="0">
            <a:spAutoFit/>
          </a:bodyPr>
          <a:lstStyle/>
          <a:p>
            <a:r>
              <a:rPr lang="nl-NL" dirty="0"/>
              <a:t>Oranje</a:t>
            </a:r>
          </a:p>
        </p:txBody>
      </p:sp>
      <p:sp>
        <p:nvSpPr>
          <p:cNvPr id="11" name="Tekstvak 10">
            <a:extLst>
              <a:ext uri="{FF2B5EF4-FFF2-40B4-BE49-F238E27FC236}">
                <a16:creationId xmlns:a16="http://schemas.microsoft.com/office/drawing/2014/main" id="{665D88AA-FDCA-4175-9638-8669A9350ED3}"/>
              </a:ext>
            </a:extLst>
          </p:cNvPr>
          <p:cNvSpPr txBox="1"/>
          <p:nvPr/>
        </p:nvSpPr>
        <p:spPr>
          <a:xfrm>
            <a:off x="2981359" y="3070205"/>
            <a:ext cx="726481" cy="369332"/>
          </a:xfrm>
          <a:prstGeom prst="rect">
            <a:avLst/>
          </a:prstGeom>
          <a:noFill/>
        </p:spPr>
        <p:txBody>
          <a:bodyPr wrap="none" rtlCol="0">
            <a:spAutoFit/>
          </a:bodyPr>
          <a:lstStyle/>
          <a:p>
            <a:r>
              <a:rPr lang="nl-NL" dirty="0"/>
              <a:t>Grijs</a:t>
            </a:r>
          </a:p>
        </p:txBody>
      </p:sp>
      <p:sp>
        <p:nvSpPr>
          <p:cNvPr id="12" name="Tekstvak 11">
            <a:extLst>
              <a:ext uri="{FF2B5EF4-FFF2-40B4-BE49-F238E27FC236}">
                <a16:creationId xmlns:a16="http://schemas.microsoft.com/office/drawing/2014/main" id="{2BF4D4A7-77D1-49A8-A749-7698A21ACD61}"/>
              </a:ext>
            </a:extLst>
          </p:cNvPr>
          <p:cNvSpPr txBox="1"/>
          <p:nvPr/>
        </p:nvSpPr>
        <p:spPr>
          <a:xfrm>
            <a:off x="717815" y="5084298"/>
            <a:ext cx="2696507" cy="646331"/>
          </a:xfrm>
          <a:prstGeom prst="rect">
            <a:avLst/>
          </a:prstGeom>
          <a:noFill/>
        </p:spPr>
        <p:txBody>
          <a:bodyPr wrap="none" rtlCol="0">
            <a:spAutoFit/>
          </a:bodyPr>
          <a:lstStyle/>
          <a:p>
            <a:r>
              <a:rPr lang="nl-NL" dirty="0"/>
              <a:t>Blauw </a:t>
            </a:r>
            <a:r>
              <a:rPr lang="nl-NL" dirty="0">
                <a:sym typeface="Wingdings" panose="05000000000000000000" pitchFamily="2" charset="2"/>
              </a:rPr>
              <a:t> bij overstort</a:t>
            </a:r>
          </a:p>
          <a:p>
            <a:r>
              <a:rPr lang="nl-NL" dirty="0" err="1">
                <a:sym typeface="Wingdings" panose="05000000000000000000" pitchFamily="2" charset="2"/>
              </a:rPr>
              <a:t>WaterQi</a:t>
            </a:r>
            <a:r>
              <a:rPr lang="nl-NL" dirty="0">
                <a:sym typeface="Wingdings" panose="05000000000000000000" pitchFamily="2" charset="2"/>
              </a:rPr>
              <a:t> paarse stip</a:t>
            </a:r>
          </a:p>
        </p:txBody>
      </p:sp>
      <p:sp>
        <p:nvSpPr>
          <p:cNvPr id="13" name="Titel 1">
            <a:extLst>
              <a:ext uri="{FF2B5EF4-FFF2-40B4-BE49-F238E27FC236}">
                <a16:creationId xmlns:a16="http://schemas.microsoft.com/office/drawing/2014/main" id="{81AC2120-3E57-43D6-9FDF-FD101DB4CE72}"/>
              </a:ext>
            </a:extLst>
          </p:cNvPr>
          <p:cNvSpPr>
            <a:spLocks noGrp="1"/>
          </p:cNvSpPr>
          <p:nvPr>
            <p:ph type="title"/>
          </p:nvPr>
        </p:nvSpPr>
        <p:spPr>
          <a:xfrm>
            <a:off x="1800225" y="431800"/>
            <a:ext cx="6865938" cy="1143000"/>
          </a:xfrm>
        </p:spPr>
        <p:txBody>
          <a:bodyPr/>
          <a:lstStyle/>
          <a:p>
            <a:r>
              <a:rPr lang="nl-NL" dirty="0"/>
              <a:t>Waterkwaliteitsmetingen 2021</a:t>
            </a:r>
          </a:p>
        </p:txBody>
      </p:sp>
    </p:spTree>
    <p:extLst>
      <p:ext uri="{BB962C8B-B14F-4D97-AF65-F5344CB8AC3E}">
        <p14:creationId xmlns:p14="http://schemas.microsoft.com/office/powerpoint/2010/main" val="854520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A54A6-989D-4F2E-B374-0DE449400917}"/>
              </a:ext>
            </a:extLst>
          </p:cNvPr>
          <p:cNvSpPr>
            <a:spLocks noGrp="1"/>
          </p:cNvSpPr>
          <p:nvPr>
            <p:ph type="title"/>
          </p:nvPr>
        </p:nvSpPr>
        <p:spPr/>
        <p:txBody>
          <a:bodyPr/>
          <a:lstStyle/>
          <a:p>
            <a:r>
              <a:rPr lang="nl-NL" dirty="0"/>
              <a:t>Gradiënt meting 01-09-2021</a:t>
            </a:r>
          </a:p>
        </p:txBody>
      </p:sp>
      <p:pic>
        <p:nvPicPr>
          <p:cNvPr id="3" name="Afbeelding 2">
            <a:extLst>
              <a:ext uri="{FF2B5EF4-FFF2-40B4-BE49-F238E27FC236}">
                <a16:creationId xmlns:a16="http://schemas.microsoft.com/office/drawing/2014/main" id="{60CD6352-BA2D-4C66-997A-C19981E4C8D2}"/>
              </a:ext>
            </a:extLst>
          </p:cNvPr>
          <p:cNvPicPr>
            <a:picLocks noChangeAspect="1"/>
          </p:cNvPicPr>
          <p:nvPr/>
        </p:nvPicPr>
        <p:blipFill rotWithShape="1">
          <a:blip r:embed="rId2"/>
          <a:srcRect l="12667" t="56547" r="53643" b="3529"/>
          <a:stretch/>
        </p:blipFill>
        <p:spPr>
          <a:xfrm>
            <a:off x="2785928" y="1907219"/>
            <a:ext cx="3572143" cy="31518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Ovaal 3">
            <a:extLst>
              <a:ext uri="{FF2B5EF4-FFF2-40B4-BE49-F238E27FC236}">
                <a16:creationId xmlns:a16="http://schemas.microsoft.com/office/drawing/2014/main" id="{DEDD9966-FC64-4254-96EF-BE6C140A6A8B}"/>
              </a:ext>
            </a:extLst>
          </p:cNvPr>
          <p:cNvSpPr/>
          <p:nvPr/>
        </p:nvSpPr>
        <p:spPr>
          <a:xfrm>
            <a:off x="4571999" y="3252944"/>
            <a:ext cx="160419" cy="146017"/>
          </a:xfrm>
          <a:prstGeom prst="ellipse">
            <a:avLst/>
          </a:prstGeom>
          <a:solidFill>
            <a:srgbClr val="8000EC"/>
          </a:solidFill>
          <a:ln>
            <a:solidFill>
              <a:srgbClr val="8000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7D64D4BB-FCE2-4127-9D85-D5BE6A2560D6}"/>
              </a:ext>
            </a:extLst>
          </p:cNvPr>
          <p:cNvSpPr txBox="1"/>
          <p:nvPr/>
        </p:nvSpPr>
        <p:spPr>
          <a:xfrm>
            <a:off x="4732419" y="2551393"/>
            <a:ext cx="1138542" cy="577081"/>
          </a:xfrm>
          <a:prstGeom prst="rect">
            <a:avLst/>
          </a:prstGeom>
          <a:solidFill>
            <a:srgbClr val="00FFCC">
              <a:alpha val="30980"/>
            </a:srgbClr>
          </a:solidFill>
          <a:ln>
            <a:solidFill>
              <a:schemeClr val="tx1"/>
            </a:solidFill>
          </a:ln>
        </p:spPr>
        <p:txBody>
          <a:bodyPr wrap="square" rtlCol="0">
            <a:spAutoFit/>
          </a:bodyPr>
          <a:lstStyle/>
          <a:p>
            <a:r>
              <a:rPr lang="nl-NL" sz="1050" dirty="0"/>
              <a:t>P: 0,4 mg/l</a:t>
            </a:r>
          </a:p>
          <a:p>
            <a:r>
              <a:rPr lang="nl-NL" sz="1050" dirty="0"/>
              <a:t>N: 1,8 mg/l</a:t>
            </a:r>
          </a:p>
          <a:p>
            <a:r>
              <a:rPr lang="nl-NL" sz="1050" dirty="0"/>
              <a:t>CZV: 22 mg/l</a:t>
            </a:r>
          </a:p>
        </p:txBody>
      </p:sp>
      <p:sp>
        <p:nvSpPr>
          <p:cNvPr id="6" name="Tekstvak 5">
            <a:extLst>
              <a:ext uri="{FF2B5EF4-FFF2-40B4-BE49-F238E27FC236}">
                <a16:creationId xmlns:a16="http://schemas.microsoft.com/office/drawing/2014/main" id="{ABF9672B-22D6-4E1A-807B-5D47E68C02E2}"/>
              </a:ext>
            </a:extLst>
          </p:cNvPr>
          <p:cNvSpPr txBox="1"/>
          <p:nvPr/>
        </p:nvSpPr>
        <p:spPr>
          <a:xfrm>
            <a:off x="4740964" y="3358856"/>
            <a:ext cx="1138542" cy="577081"/>
          </a:xfrm>
          <a:prstGeom prst="rect">
            <a:avLst/>
          </a:prstGeom>
          <a:solidFill>
            <a:srgbClr val="00FFCC">
              <a:alpha val="30980"/>
            </a:srgbClr>
          </a:solidFill>
          <a:ln>
            <a:solidFill>
              <a:schemeClr val="tx1"/>
            </a:solidFill>
          </a:ln>
        </p:spPr>
        <p:txBody>
          <a:bodyPr wrap="square" rtlCol="0">
            <a:spAutoFit/>
          </a:bodyPr>
          <a:lstStyle/>
          <a:p>
            <a:r>
              <a:rPr lang="nl-NL" sz="1050" dirty="0"/>
              <a:t>P: 1,0 mg/l</a:t>
            </a:r>
          </a:p>
          <a:p>
            <a:r>
              <a:rPr lang="nl-NL" sz="1050" dirty="0"/>
              <a:t>N: 1,9 mg/l</a:t>
            </a:r>
          </a:p>
          <a:p>
            <a:r>
              <a:rPr lang="nl-NL" sz="1050" dirty="0"/>
              <a:t>CZV: 26 mg/l</a:t>
            </a:r>
          </a:p>
        </p:txBody>
      </p:sp>
      <p:sp>
        <p:nvSpPr>
          <p:cNvPr id="7" name="Tekstvak 6">
            <a:extLst>
              <a:ext uri="{FF2B5EF4-FFF2-40B4-BE49-F238E27FC236}">
                <a16:creationId xmlns:a16="http://schemas.microsoft.com/office/drawing/2014/main" id="{EAE41F96-9E02-4F79-81F0-0481AE6923CF}"/>
              </a:ext>
            </a:extLst>
          </p:cNvPr>
          <p:cNvSpPr txBox="1"/>
          <p:nvPr/>
        </p:nvSpPr>
        <p:spPr>
          <a:xfrm>
            <a:off x="3602422" y="4214606"/>
            <a:ext cx="1138542" cy="577081"/>
          </a:xfrm>
          <a:prstGeom prst="rect">
            <a:avLst/>
          </a:prstGeom>
          <a:solidFill>
            <a:srgbClr val="00FFCC">
              <a:alpha val="30980"/>
            </a:srgbClr>
          </a:solidFill>
          <a:ln>
            <a:solidFill>
              <a:schemeClr val="tx1"/>
            </a:solidFill>
          </a:ln>
        </p:spPr>
        <p:txBody>
          <a:bodyPr wrap="square" rtlCol="0">
            <a:spAutoFit/>
          </a:bodyPr>
          <a:lstStyle/>
          <a:p>
            <a:r>
              <a:rPr lang="nl-NL" sz="1050" dirty="0"/>
              <a:t>P: 1,5 mg/l</a:t>
            </a:r>
          </a:p>
          <a:p>
            <a:r>
              <a:rPr lang="nl-NL" sz="1050" dirty="0"/>
              <a:t>N: 5,4 mg/l</a:t>
            </a:r>
          </a:p>
          <a:p>
            <a:r>
              <a:rPr lang="nl-NL" sz="1050" dirty="0"/>
              <a:t>CZV: 74 mg/l</a:t>
            </a:r>
          </a:p>
        </p:txBody>
      </p:sp>
      <p:sp>
        <p:nvSpPr>
          <p:cNvPr id="8" name="Tekstvak 7">
            <a:extLst>
              <a:ext uri="{FF2B5EF4-FFF2-40B4-BE49-F238E27FC236}">
                <a16:creationId xmlns:a16="http://schemas.microsoft.com/office/drawing/2014/main" id="{3E62102F-54CE-4DBD-9A93-82D190E88144}"/>
              </a:ext>
            </a:extLst>
          </p:cNvPr>
          <p:cNvSpPr txBox="1"/>
          <p:nvPr/>
        </p:nvSpPr>
        <p:spPr>
          <a:xfrm>
            <a:off x="4884819" y="4255724"/>
            <a:ext cx="1138542" cy="577081"/>
          </a:xfrm>
          <a:prstGeom prst="rect">
            <a:avLst/>
          </a:prstGeom>
          <a:solidFill>
            <a:srgbClr val="00FFCC">
              <a:alpha val="30980"/>
            </a:srgbClr>
          </a:solidFill>
          <a:ln>
            <a:solidFill>
              <a:schemeClr val="tx1"/>
            </a:solidFill>
          </a:ln>
        </p:spPr>
        <p:txBody>
          <a:bodyPr wrap="square" rtlCol="0">
            <a:spAutoFit/>
          </a:bodyPr>
          <a:lstStyle/>
          <a:p>
            <a:r>
              <a:rPr lang="nl-NL" sz="1050" dirty="0"/>
              <a:t>P: 1,2 mg/l</a:t>
            </a:r>
          </a:p>
          <a:p>
            <a:r>
              <a:rPr lang="nl-NL" sz="1050" dirty="0"/>
              <a:t>N: 3,6 mg/l</a:t>
            </a:r>
          </a:p>
          <a:p>
            <a:r>
              <a:rPr lang="nl-NL" sz="1050" dirty="0"/>
              <a:t>CZV: 57 mg/l</a:t>
            </a:r>
          </a:p>
        </p:txBody>
      </p:sp>
      <p:cxnSp>
        <p:nvCxnSpPr>
          <p:cNvPr id="10" name="Rechte verbindingslijn met pijl 9">
            <a:extLst>
              <a:ext uri="{FF2B5EF4-FFF2-40B4-BE49-F238E27FC236}">
                <a16:creationId xmlns:a16="http://schemas.microsoft.com/office/drawing/2014/main" id="{86D9FA61-4606-4ED9-B89B-45B1BB97774B}"/>
              </a:ext>
            </a:extLst>
          </p:cNvPr>
          <p:cNvCxnSpPr>
            <a:stCxn id="5" idx="1"/>
          </p:cNvCxnSpPr>
          <p:nvPr/>
        </p:nvCxnSpPr>
        <p:spPr>
          <a:xfrm flipH="1">
            <a:off x="4652208" y="2839934"/>
            <a:ext cx="80211" cy="4130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4EA60F13-E4C9-4C76-A88C-8AB9F1A7BDB0}"/>
              </a:ext>
            </a:extLst>
          </p:cNvPr>
          <p:cNvCxnSpPr>
            <a:stCxn id="6" idx="1"/>
          </p:cNvCxnSpPr>
          <p:nvPr/>
        </p:nvCxnSpPr>
        <p:spPr>
          <a:xfrm flipH="1" flipV="1">
            <a:off x="4571999" y="3647396"/>
            <a:ext cx="16896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FBCDAA81-A69B-482E-AB18-4EAF0CC1CB3F}"/>
              </a:ext>
            </a:extLst>
          </p:cNvPr>
          <p:cNvCxnSpPr>
            <a:stCxn id="7" idx="0"/>
          </p:cNvCxnSpPr>
          <p:nvPr/>
        </p:nvCxnSpPr>
        <p:spPr>
          <a:xfrm flipV="1">
            <a:off x="4171693" y="4090136"/>
            <a:ext cx="400306" cy="1244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4E0E5683-2A33-4FB8-B42D-B19344BCCAED}"/>
              </a:ext>
            </a:extLst>
          </p:cNvPr>
          <p:cNvCxnSpPr>
            <a:stCxn id="8" idx="0"/>
          </p:cNvCxnSpPr>
          <p:nvPr/>
        </p:nvCxnSpPr>
        <p:spPr>
          <a:xfrm flipH="1" flipV="1">
            <a:off x="5153114" y="4090136"/>
            <a:ext cx="300976" cy="165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1601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De zuurstofbalans</a:t>
            </a:r>
          </a:p>
        </p:txBody>
      </p:sp>
      <p:pic>
        <p:nvPicPr>
          <p:cNvPr id="2" name="1 Waterqi V0.3 Vid1 Zuurstofbalans-1 (4)">
            <a:hlinkClick r:id="" action="ppaction://media"/>
            <a:extLst>
              <a:ext uri="{FF2B5EF4-FFF2-40B4-BE49-F238E27FC236}">
                <a16:creationId xmlns:a16="http://schemas.microsoft.com/office/drawing/2014/main" id="{EF3B40C5-F238-49F5-8EB2-AA5A722AA5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0863" y="2181225"/>
            <a:ext cx="6865937" cy="386238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F44350-206B-4F07-9B83-49D45D90A17F}"/>
              </a:ext>
            </a:extLst>
          </p:cNvPr>
          <p:cNvSpPr>
            <a:spLocks noGrp="1"/>
          </p:cNvSpPr>
          <p:nvPr>
            <p:ph type="title"/>
          </p:nvPr>
        </p:nvSpPr>
        <p:spPr/>
        <p:txBody>
          <a:bodyPr/>
          <a:lstStyle/>
          <a:p>
            <a:r>
              <a:rPr lang="nl-NL" dirty="0"/>
              <a:t>Conclusie Hoek van Holland</a:t>
            </a:r>
          </a:p>
        </p:txBody>
      </p:sp>
      <p:sp>
        <p:nvSpPr>
          <p:cNvPr id="3" name="Tekstvak 2">
            <a:extLst>
              <a:ext uri="{FF2B5EF4-FFF2-40B4-BE49-F238E27FC236}">
                <a16:creationId xmlns:a16="http://schemas.microsoft.com/office/drawing/2014/main" id="{71297E2D-A2AD-4543-855C-CFD1650F5B2C}"/>
              </a:ext>
            </a:extLst>
          </p:cNvPr>
          <p:cNvSpPr txBox="1"/>
          <p:nvPr/>
        </p:nvSpPr>
        <p:spPr>
          <a:xfrm>
            <a:off x="1420555" y="1499390"/>
            <a:ext cx="7444771" cy="4801314"/>
          </a:xfrm>
          <a:prstGeom prst="rect">
            <a:avLst/>
          </a:prstGeom>
          <a:noFill/>
        </p:spPr>
        <p:txBody>
          <a:bodyPr wrap="square" rtlCol="0">
            <a:spAutoFit/>
          </a:bodyPr>
          <a:lstStyle/>
          <a:p>
            <a:pPr marL="285750" indent="-285750">
              <a:buFont typeface="Arial" panose="020B0604020202020204" pitchFamily="34" charset="0"/>
              <a:buChar char="•"/>
            </a:pPr>
            <a:r>
              <a:rPr lang="nl-NL" dirty="0"/>
              <a:t>Pilot loopt nog, dus nog te vroeg voor eindconclusies</a:t>
            </a:r>
          </a:p>
          <a:p>
            <a:pPr marL="285750" indent="-285750">
              <a:buFont typeface="Arial" panose="020B0604020202020204" pitchFamily="34" charset="0"/>
              <a:buChar char="•"/>
            </a:pPr>
            <a:r>
              <a:rPr lang="nl-NL" dirty="0"/>
              <a:t>Tussentijdse conclusies:</a:t>
            </a:r>
          </a:p>
          <a:p>
            <a:pPr marL="285750" indent="-285750">
              <a:buFont typeface="Arial" panose="020B0604020202020204" pitchFamily="34" charset="0"/>
              <a:buChar char="•"/>
            </a:pPr>
            <a:r>
              <a:rPr lang="nl-NL" dirty="0"/>
              <a:t>Uitgangspunt (gezien de waterkwaliteit) was “als het hier werkt, werkt het overal”... Het werkt ook hier.</a:t>
            </a:r>
          </a:p>
          <a:p>
            <a:pPr marL="285750" indent="-285750">
              <a:buFont typeface="Arial" panose="020B0604020202020204" pitchFamily="34" charset="0"/>
              <a:buChar char="•"/>
            </a:pPr>
            <a:r>
              <a:rPr lang="nl-NL" dirty="0"/>
              <a:t>Water wordt heel snel na behandeling opgeladen met verontreinigingen. Afbraak bodem? </a:t>
            </a:r>
            <a:r>
              <a:rPr lang="nl-NL" dirty="0" err="1"/>
              <a:t>Riooloverstort</a:t>
            </a:r>
            <a:r>
              <a:rPr lang="nl-NL" dirty="0"/>
              <a:t>? </a:t>
            </a:r>
            <a:r>
              <a:rPr lang="nl-NL" dirty="0" err="1"/>
              <a:t>Seizoensfluctuaties</a:t>
            </a:r>
            <a:r>
              <a:rPr lang="nl-NL" dirty="0"/>
              <a:t>?</a:t>
            </a:r>
          </a:p>
          <a:p>
            <a:pPr marL="285750" indent="-285750">
              <a:buFont typeface="Arial" panose="020B0604020202020204" pitchFamily="34" charset="0"/>
              <a:buChar char="•"/>
            </a:pPr>
            <a:r>
              <a:rPr lang="nl-NL" dirty="0"/>
              <a:t>Door </a:t>
            </a:r>
            <a:r>
              <a:rPr lang="nl-NL" dirty="0" err="1"/>
              <a:t>WaterQi</a:t>
            </a:r>
            <a:r>
              <a:rPr lang="nl-NL" dirty="0"/>
              <a:t> overleven dieren een overstortgebeurtenis.</a:t>
            </a:r>
          </a:p>
          <a:p>
            <a:pPr marL="285750" indent="-285750">
              <a:buFont typeface="Arial" panose="020B0604020202020204" pitchFamily="34" charset="0"/>
              <a:buChar char="•"/>
            </a:pPr>
            <a:r>
              <a:rPr lang="nl-NL" dirty="0"/>
              <a:t>Door </a:t>
            </a:r>
            <a:r>
              <a:rPr lang="nl-NL" dirty="0" err="1"/>
              <a:t>WaterQi</a:t>
            </a:r>
            <a:r>
              <a:rPr lang="nl-NL" dirty="0"/>
              <a:t> gaan ondergedoken waterplanten groeien.</a:t>
            </a:r>
          </a:p>
          <a:p>
            <a:pPr marL="285750" indent="-285750">
              <a:buFont typeface="Arial" panose="020B0604020202020204" pitchFamily="34" charset="0"/>
              <a:buChar char="•"/>
            </a:pPr>
            <a:r>
              <a:rPr lang="nl-NL" dirty="0"/>
              <a:t>Bodemsamenstelling verandert. Minder gasbellen na beroering.</a:t>
            </a:r>
          </a:p>
          <a:p>
            <a:pPr marL="285750" indent="-285750">
              <a:buFont typeface="Arial" panose="020B0604020202020204" pitchFamily="34" charset="0"/>
              <a:buChar char="•"/>
            </a:pPr>
            <a:r>
              <a:rPr lang="nl-NL" dirty="0"/>
              <a:t>Het water bestaat uit laagjes. Soms met bijzondere wolken.</a:t>
            </a:r>
          </a:p>
          <a:p>
            <a:pPr marL="285750" indent="-285750">
              <a:buFont typeface="Arial" panose="020B0604020202020204" pitchFamily="34" charset="0"/>
              <a:buChar char="•"/>
            </a:pPr>
            <a:r>
              <a:rPr lang="nl-NL" dirty="0" err="1"/>
              <a:t>WaterQi</a:t>
            </a:r>
            <a:r>
              <a:rPr lang="nl-NL" dirty="0"/>
              <a:t> zuivert het water. Met welk rendement weten we alleen niet. Welke stoffen er in het afvalwater zitten weten we ook niet.</a:t>
            </a:r>
          </a:p>
          <a:p>
            <a:pPr marL="285750" indent="-285750">
              <a:buFont typeface="Arial" panose="020B0604020202020204" pitchFamily="34" charset="0"/>
              <a:buChar char="•"/>
            </a:pPr>
            <a:r>
              <a:rPr lang="nl-NL" dirty="0"/>
              <a:t>Er gebeuren rare dingen in het watersysteem. Waarom is waterkwaliteit aan de noordkant van de stuw zoveel beter?</a:t>
            </a:r>
          </a:p>
        </p:txBody>
      </p:sp>
    </p:spTree>
    <p:extLst>
      <p:ext uri="{BB962C8B-B14F-4D97-AF65-F5344CB8AC3E}">
        <p14:creationId xmlns:p14="http://schemas.microsoft.com/office/powerpoint/2010/main" val="2281422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D723E-FFD5-4492-BACF-D70B64266CA7}"/>
              </a:ext>
            </a:extLst>
          </p:cNvPr>
          <p:cNvSpPr>
            <a:spLocks noGrp="1"/>
          </p:cNvSpPr>
          <p:nvPr>
            <p:ph type="title"/>
          </p:nvPr>
        </p:nvSpPr>
        <p:spPr/>
        <p:txBody>
          <a:bodyPr/>
          <a:lstStyle/>
          <a:p>
            <a:r>
              <a:rPr lang="nl-NL" dirty="0"/>
              <a:t>Zuurstofrijk water</a:t>
            </a:r>
          </a:p>
        </p:txBody>
      </p:sp>
      <p:pic>
        <p:nvPicPr>
          <p:cNvPr id="4" name="3 Waterqi V0.4 Vid2 Zuurstofrijk-1">
            <a:hlinkClick r:id="" action="ppaction://media"/>
            <a:extLst>
              <a:ext uri="{FF2B5EF4-FFF2-40B4-BE49-F238E27FC236}">
                <a16:creationId xmlns:a16="http://schemas.microsoft.com/office/drawing/2014/main" id="{95DEF3E8-54D7-4595-ADA8-23A1A8EABD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0863" y="2181225"/>
            <a:ext cx="6865937" cy="386238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9661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E2FF5-FBD5-48F1-9C92-BC0C0C290BAA}"/>
              </a:ext>
            </a:extLst>
          </p:cNvPr>
          <p:cNvSpPr>
            <a:spLocks noGrp="1"/>
          </p:cNvSpPr>
          <p:nvPr>
            <p:ph type="title"/>
          </p:nvPr>
        </p:nvSpPr>
        <p:spPr/>
        <p:txBody>
          <a:bodyPr/>
          <a:lstStyle/>
          <a:p>
            <a:r>
              <a:rPr lang="nl-NL" dirty="0"/>
              <a:t>Zuurstofloos water</a:t>
            </a:r>
          </a:p>
        </p:txBody>
      </p:sp>
      <p:pic>
        <p:nvPicPr>
          <p:cNvPr id="4" name="2 Waterqi V0.4 Vid3 Zuurstofloos-1">
            <a:hlinkClick r:id="" action="ppaction://media"/>
            <a:extLst>
              <a:ext uri="{FF2B5EF4-FFF2-40B4-BE49-F238E27FC236}">
                <a16:creationId xmlns:a16="http://schemas.microsoft.com/office/drawing/2014/main" id="{809D6BC5-00F9-4F2D-9F29-6B047A787F2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0863" y="2181225"/>
            <a:ext cx="6865937" cy="386238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9688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E3809-CDE1-43D0-A95F-8A9333EB5800}"/>
              </a:ext>
            </a:extLst>
          </p:cNvPr>
          <p:cNvSpPr>
            <a:spLocks noGrp="1"/>
          </p:cNvSpPr>
          <p:nvPr>
            <p:ph type="title"/>
          </p:nvPr>
        </p:nvSpPr>
        <p:spPr/>
        <p:txBody>
          <a:bodyPr/>
          <a:lstStyle/>
          <a:p>
            <a:r>
              <a:rPr lang="nl-NL" dirty="0"/>
              <a:t>Reguliere beluchting</a:t>
            </a:r>
          </a:p>
        </p:txBody>
      </p:sp>
      <p:pic>
        <p:nvPicPr>
          <p:cNvPr id="4" name="4 Waterqi V043 Vid4 Reguliere Beluchting (1)">
            <a:hlinkClick r:id="" action="ppaction://media"/>
            <a:extLst>
              <a:ext uri="{FF2B5EF4-FFF2-40B4-BE49-F238E27FC236}">
                <a16:creationId xmlns:a16="http://schemas.microsoft.com/office/drawing/2014/main" id="{3C5A68F5-3ACF-4C76-90CF-A4B94AE9EF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0863" y="2181225"/>
            <a:ext cx="6865937" cy="386238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90530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3F7C9-29EC-4D03-A680-FF1CF38B6317}"/>
              </a:ext>
            </a:extLst>
          </p:cNvPr>
          <p:cNvSpPr>
            <a:spLocks noGrp="1"/>
          </p:cNvSpPr>
          <p:nvPr>
            <p:ph type="title"/>
          </p:nvPr>
        </p:nvSpPr>
        <p:spPr/>
        <p:txBody>
          <a:bodyPr/>
          <a:lstStyle/>
          <a:p>
            <a:r>
              <a:rPr lang="nl-NL" dirty="0"/>
              <a:t>Werking </a:t>
            </a:r>
            <a:r>
              <a:rPr lang="nl-NL" dirty="0" err="1"/>
              <a:t>WaterQi</a:t>
            </a:r>
            <a:endParaRPr lang="nl-NL" dirty="0"/>
          </a:p>
        </p:txBody>
      </p:sp>
      <p:pic>
        <p:nvPicPr>
          <p:cNvPr id="4" name="5 Waterqi V0.3 Vid5 Waterqi-1 (4)">
            <a:hlinkClick r:id="" action="ppaction://media"/>
            <a:extLst>
              <a:ext uri="{FF2B5EF4-FFF2-40B4-BE49-F238E27FC236}">
                <a16:creationId xmlns:a16="http://schemas.microsoft.com/office/drawing/2014/main" id="{D3DD26EC-08B7-4419-833E-D63C135B43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0863" y="2181225"/>
            <a:ext cx="6865937" cy="386238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8076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8828F-03E7-4135-8E34-E6786AF1646B}"/>
              </a:ext>
            </a:extLst>
          </p:cNvPr>
          <p:cNvSpPr>
            <a:spLocks noGrp="1"/>
          </p:cNvSpPr>
          <p:nvPr>
            <p:ph type="title"/>
          </p:nvPr>
        </p:nvSpPr>
        <p:spPr/>
        <p:txBody>
          <a:bodyPr/>
          <a:lstStyle/>
          <a:p>
            <a:r>
              <a:rPr lang="nl-NL" dirty="0"/>
              <a:t>Pilot Pijnacker-Nootdorp</a:t>
            </a:r>
          </a:p>
        </p:txBody>
      </p:sp>
      <p:pic>
        <p:nvPicPr>
          <p:cNvPr id="4" name="Tijdelijke aanduiding voor inhoud 3">
            <a:extLst>
              <a:ext uri="{FF2B5EF4-FFF2-40B4-BE49-F238E27FC236}">
                <a16:creationId xmlns:a16="http://schemas.microsoft.com/office/drawing/2014/main" id="{0CBBB2BC-3809-44F5-A702-93278DAA310F}"/>
              </a:ext>
            </a:extLst>
          </p:cNvPr>
          <p:cNvPicPr>
            <a:picLocks noGrp="1" noChangeAspect="1"/>
          </p:cNvPicPr>
          <p:nvPr>
            <p:ph idx="1"/>
          </p:nvPr>
        </p:nvPicPr>
        <p:blipFill>
          <a:blip r:embed="rId2"/>
          <a:stretch>
            <a:fillRect/>
          </a:stretch>
        </p:blipFill>
        <p:spPr>
          <a:xfrm>
            <a:off x="2605022" y="2100263"/>
            <a:ext cx="5297619" cy="402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al 4">
            <a:extLst>
              <a:ext uri="{FF2B5EF4-FFF2-40B4-BE49-F238E27FC236}">
                <a16:creationId xmlns:a16="http://schemas.microsoft.com/office/drawing/2014/main" id="{DF66E5F5-8A2C-43A1-A77A-DD00BF5502C1}"/>
              </a:ext>
            </a:extLst>
          </p:cNvPr>
          <p:cNvSpPr/>
          <p:nvPr/>
        </p:nvSpPr>
        <p:spPr>
          <a:xfrm>
            <a:off x="4189228" y="3508745"/>
            <a:ext cx="382772" cy="75491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7755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23D3765-F103-4EF9-A84C-850B11634230}"/>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0"/>
          <a:stretch/>
        </p:blipFill>
        <p:spPr>
          <a:xfrm>
            <a:off x="0" y="0"/>
            <a:ext cx="9144000" cy="6858000"/>
          </a:xfrm>
          <a:prstGeom prst="rect">
            <a:avLst/>
          </a:prstGeom>
        </p:spPr>
      </p:pic>
      <p:pic>
        <p:nvPicPr>
          <p:cNvPr id="5" name="Tijdelijke aanduiding voor inhoud 4">
            <a:extLst>
              <a:ext uri="{FF2B5EF4-FFF2-40B4-BE49-F238E27FC236}">
                <a16:creationId xmlns:a16="http://schemas.microsoft.com/office/drawing/2014/main" id="{86272C32-29AA-4111-ADE9-EF018D560F83}"/>
              </a:ext>
            </a:extLst>
          </p:cNvPr>
          <p:cNvPicPr>
            <a:picLocks noChangeAspect="1"/>
          </p:cNvPicPr>
          <p:nvPr/>
        </p:nvPicPr>
        <p:blipFill rotWithShape="1">
          <a:blip r:embed="rId3">
            <a:extLst>
              <a:ext uri="{28A0092B-C50C-407E-A947-70E740481C1C}">
                <a14:useLocalDpi xmlns:a14="http://schemas.microsoft.com/office/drawing/2010/main" val="0"/>
              </a:ext>
            </a:extLst>
          </a:blip>
          <a:srcRect l="22198" r="22820"/>
          <a:stretch/>
        </p:blipFill>
        <p:spPr>
          <a:xfrm>
            <a:off x="4515814" y="544804"/>
            <a:ext cx="4628186"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2" name="Titel 1">
            <a:extLst>
              <a:ext uri="{FF2B5EF4-FFF2-40B4-BE49-F238E27FC236}">
                <a16:creationId xmlns:a16="http://schemas.microsoft.com/office/drawing/2014/main" id="{A5453BB7-06F0-47DD-92EC-FE391C996583}"/>
              </a:ext>
            </a:extLst>
          </p:cNvPr>
          <p:cNvSpPr>
            <a:spLocks noGrp="1"/>
          </p:cNvSpPr>
          <p:nvPr>
            <p:ph type="title"/>
          </p:nvPr>
        </p:nvSpPr>
        <p:spPr/>
        <p:txBody>
          <a:bodyPr/>
          <a:lstStyle/>
          <a:p>
            <a:r>
              <a:rPr lang="nl-NL" dirty="0"/>
              <a:t>Pijnacker Nootdorp</a:t>
            </a:r>
          </a:p>
        </p:txBody>
      </p:sp>
      <p:sp>
        <p:nvSpPr>
          <p:cNvPr id="3" name="Tijdelijke aanduiding voor inhoud 2">
            <a:extLst>
              <a:ext uri="{FF2B5EF4-FFF2-40B4-BE49-F238E27FC236}">
                <a16:creationId xmlns:a16="http://schemas.microsoft.com/office/drawing/2014/main" id="{4C144003-FC5D-42CF-8FC7-A67C28583DBF}"/>
              </a:ext>
            </a:extLst>
          </p:cNvPr>
          <p:cNvSpPr>
            <a:spLocks noGrp="1"/>
          </p:cNvSpPr>
          <p:nvPr>
            <p:ph idx="1"/>
          </p:nvPr>
        </p:nvSpPr>
        <p:spPr>
          <a:xfrm>
            <a:off x="1363134" y="2320068"/>
            <a:ext cx="3304559" cy="2870200"/>
          </a:xfrm>
        </p:spPr>
        <p:txBody>
          <a:bodyPr>
            <a:normAutofit fontScale="62500" lnSpcReduction="20000"/>
          </a:bodyPr>
          <a:lstStyle/>
          <a:p>
            <a:pPr marL="0" indent="0">
              <a:buNone/>
            </a:pPr>
            <a:r>
              <a:rPr lang="nl-NL" dirty="0"/>
              <a:t>Probleem:</a:t>
            </a:r>
          </a:p>
          <a:p>
            <a:pPr>
              <a:buFontTx/>
              <a:buChar char="-"/>
            </a:pPr>
            <a:r>
              <a:rPr lang="nl-NL" dirty="0"/>
              <a:t>Zuurstofarm water</a:t>
            </a:r>
          </a:p>
          <a:p>
            <a:pPr>
              <a:buFontTx/>
              <a:buChar char="-"/>
            </a:pPr>
            <a:r>
              <a:rPr lang="nl-NL" dirty="0"/>
              <a:t>Veel meststoffen</a:t>
            </a:r>
          </a:p>
          <a:p>
            <a:pPr>
              <a:buFontTx/>
              <a:buChar char="-"/>
            </a:pPr>
            <a:r>
              <a:rPr lang="nl-NL" dirty="0"/>
              <a:t>Dikke baggerlaag</a:t>
            </a:r>
          </a:p>
          <a:p>
            <a:pPr>
              <a:buFontTx/>
              <a:buChar char="-"/>
            </a:pPr>
            <a:r>
              <a:rPr lang="nl-NL" dirty="0"/>
              <a:t>Kroos</a:t>
            </a:r>
          </a:p>
          <a:p>
            <a:pPr>
              <a:buFontTx/>
              <a:buChar char="-"/>
            </a:pPr>
            <a:r>
              <a:rPr lang="nl-NL" dirty="0"/>
              <a:t>Stilstaand</a:t>
            </a:r>
          </a:p>
          <a:p>
            <a:pPr>
              <a:buFontTx/>
              <a:buChar char="-"/>
            </a:pPr>
            <a:r>
              <a:rPr lang="nl-NL" dirty="0"/>
              <a:t>Veel organische deeltjes (BZV/CZV)</a:t>
            </a:r>
          </a:p>
          <a:p>
            <a:pPr>
              <a:buFontTx/>
              <a:buChar char="-"/>
            </a:pPr>
            <a:r>
              <a:rPr lang="nl-NL" dirty="0"/>
              <a:t>‘vroeger was het beter!’</a:t>
            </a:r>
          </a:p>
        </p:txBody>
      </p:sp>
    </p:spTree>
    <p:extLst>
      <p:ext uri="{BB962C8B-B14F-4D97-AF65-F5344CB8AC3E}">
        <p14:creationId xmlns:p14="http://schemas.microsoft.com/office/powerpoint/2010/main" val="1900007162"/>
      </p:ext>
    </p:extLst>
  </p:cSld>
  <p:clrMapOvr>
    <a:masterClrMapping/>
  </p:clrMapOvr>
</p:sld>
</file>

<file path=ppt/theme/theme1.xml><?xml version="1.0" encoding="utf-8"?>
<a:theme xmlns:a="http://schemas.openxmlformats.org/drawingml/2006/main" name="HHD-presentatie-2020-blanco">
  <a:themeElements>
    <a:clrScheme name="HH Delfland">
      <a:dk1>
        <a:sysClr val="windowText" lastClr="000000"/>
      </a:dk1>
      <a:lt1>
        <a:sysClr val="window" lastClr="FFFFFF"/>
      </a:lt1>
      <a:dk2>
        <a:srgbClr val="1F497D"/>
      </a:dk2>
      <a:lt2>
        <a:srgbClr val="EEECE1"/>
      </a:lt2>
      <a:accent1>
        <a:srgbClr val="052F76"/>
      </a:accent1>
      <a:accent2>
        <a:srgbClr val="15A8DE"/>
      </a:accent2>
      <a:accent3>
        <a:srgbClr val="71BEEB"/>
      </a:accent3>
      <a:accent4>
        <a:srgbClr val="8064A2"/>
      </a:accent4>
      <a:accent5>
        <a:srgbClr val="4BACC6"/>
      </a:accent5>
      <a:accent6>
        <a:srgbClr val="F79646"/>
      </a:accent6>
      <a:hlink>
        <a:srgbClr val="0079FF"/>
      </a:hlink>
      <a:folHlink>
        <a:srgbClr val="CC0926"/>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HD-blanco presentatie-2020.pptx  -  Hersteld" id="{BAC66853-37D6-4D80-9C0F-552625F4CCDD}" vid="{152C1831-75BC-4135-AC1B-3B68EFF7D55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133C98EA45684A86FA1B3F111D44E0" ma:contentTypeVersion="11" ma:contentTypeDescription="Een nieuw document maken." ma:contentTypeScope="" ma:versionID="2692d25c58cd3563c7042d35bef9ae05">
  <xsd:schema xmlns:xsd="http://www.w3.org/2001/XMLSchema" xmlns:xs="http://www.w3.org/2001/XMLSchema" xmlns:p="http://schemas.microsoft.com/office/2006/metadata/properties" xmlns:ns3="fa0a1840-3a9a-4cb3-947f-d4d7fb553cb5" xmlns:ns4="5e441efc-6006-434a-a17f-cb80a7bc997c" targetNamespace="http://schemas.microsoft.com/office/2006/metadata/properties" ma:root="true" ma:fieldsID="079caa5ffbb824badc80d5b7bdb67927" ns3:_="" ns4:_="">
    <xsd:import namespace="fa0a1840-3a9a-4cb3-947f-d4d7fb553cb5"/>
    <xsd:import namespace="5e441efc-6006-434a-a17f-cb80a7bc997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a1840-3a9a-4cb3-947f-d4d7fb553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441efc-6006-434a-a17f-cb80a7bc997c"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7E4E49-CFF2-4038-8E7B-18BFFAA4F905}">
  <ds:schemaRefs>
    <ds:schemaRef ds:uri="http://www.w3.org/XML/1998/namespace"/>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fa0a1840-3a9a-4cb3-947f-d4d7fb553cb5"/>
    <ds:schemaRef ds:uri="http://schemas.microsoft.com/office/infopath/2007/PartnerControls"/>
    <ds:schemaRef ds:uri="5e441efc-6006-434a-a17f-cb80a7bc997c"/>
    <ds:schemaRef ds:uri="http://purl.org/dc/dcmitype/"/>
  </ds:schemaRefs>
</ds:datastoreItem>
</file>

<file path=customXml/itemProps2.xml><?xml version="1.0" encoding="utf-8"?>
<ds:datastoreItem xmlns:ds="http://schemas.openxmlformats.org/officeDocument/2006/customXml" ds:itemID="{2AABDF90-E644-4F51-8B08-3483C9E1AE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0a1840-3a9a-4cb3-947f-d4d7fb553cb5"/>
    <ds:schemaRef ds:uri="5e441efc-6006-434a-a17f-cb80a7bc99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D1BE29-F299-4FD2-B901-0C4A493F05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 HHD-blanco presentatie-2020</Template>
  <TotalTime>1249</TotalTime>
  <Words>906</Words>
  <Application>Microsoft Office PowerPoint</Application>
  <PresentationFormat>Diavoorstelling (4:3)</PresentationFormat>
  <Paragraphs>159</Paragraphs>
  <Slides>30</Slides>
  <Notes>0</Notes>
  <HiddenSlides>0</HiddenSlides>
  <MMClips>5</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30</vt:i4>
      </vt:variant>
    </vt:vector>
  </HeadingPairs>
  <TitlesOfParts>
    <vt:vector size="34" baseType="lpstr">
      <vt:lpstr>Arial</vt:lpstr>
      <vt:lpstr>Verdana</vt:lpstr>
      <vt:lpstr>Wingdings</vt:lpstr>
      <vt:lpstr>HHD-presentatie-2020-blanco</vt:lpstr>
      <vt:lpstr>Pilot WaterQi</vt:lpstr>
      <vt:lpstr>Opbouw presentatie </vt:lpstr>
      <vt:lpstr>De zuurstofbalans</vt:lpstr>
      <vt:lpstr>Zuurstofrijk water</vt:lpstr>
      <vt:lpstr>Zuurstofloos water</vt:lpstr>
      <vt:lpstr>Reguliere beluchting</vt:lpstr>
      <vt:lpstr>Werking WaterQi</vt:lpstr>
      <vt:lpstr>Pilot Pijnacker-Nootdorp</vt:lpstr>
      <vt:lpstr>Pijnacker Nootdorp</vt:lpstr>
      <vt:lpstr>PowerPoint-presentatie</vt:lpstr>
      <vt:lpstr>Parameters schuim - Fosfor</vt:lpstr>
      <vt:lpstr>Parameters schuim – Stikstof parameters</vt:lpstr>
      <vt:lpstr>Parameters schuim - CZV</vt:lpstr>
      <vt:lpstr>Pijnacker Nootdorp na 1 jaar conclusies</vt:lpstr>
      <vt:lpstr>2de jaar (zonder WaterQi)</vt:lpstr>
      <vt:lpstr>Pijnacker Nootdorp na 2 jaar Conclusies</vt:lpstr>
      <vt:lpstr>Pilot Hoek van Holland</vt:lpstr>
      <vt:lpstr>Hoek van Holland</vt:lpstr>
      <vt:lpstr>PowerPoint-presentatie</vt:lpstr>
      <vt:lpstr>Schematische weergave</vt:lpstr>
      <vt:lpstr>PowerPoint-presentatie</vt:lpstr>
      <vt:lpstr>Wolk in het water</vt:lpstr>
      <vt:lpstr>Onderwater in Hoek van Holland op 14 september</vt:lpstr>
      <vt:lpstr>Schuim (september 2021)</vt:lpstr>
      <vt:lpstr>Schuim koper (waarneming 29 mei)</vt:lpstr>
      <vt:lpstr>Waterkwaliteit bij overstort 2018-2020-2021</vt:lpstr>
      <vt:lpstr>Waterkwaliteitsmetingen 2021</vt:lpstr>
      <vt:lpstr>Waterkwaliteitsmetingen 2021</vt:lpstr>
      <vt:lpstr>Gradiënt meting 01-09-2021</vt:lpstr>
      <vt:lpstr>Conclusie Hoek van Holland</vt:lpstr>
    </vt:vector>
  </TitlesOfParts>
  <Manager/>
  <Company>Alex van Asperen Creatieve Communicatie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WaterQi</dc:title>
  <dc:subject/>
  <dc:creator>Koning, Joep de</dc:creator>
  <cp:keywords/>
  <dc:description/>
  <cp:lastModifiedBy>Koning, Joep de</cp:lastModifiedBy>
  <cp:revision>28</cp:revision>
  <dcterms:created xsi:type="dcterms:W3CDTF">2021-03-30T13:47:22Z</dcterms:created>
  <dcterms:modified xsi:type="dcterms:W3CDTF">2021-09-29T07:28:46Z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-983250413</vt:i4>
  </property>
  <property fmtid="{D5CDD505-2E9C-101B-9397-08002B2CF9AE}" pid="3" name="_NewReviewCycle">
    <vt:lpwstr/>
  </property>
  <property fmtid="{D5CDD505-2E9C-101B-9397-08002B2CF9AE}" pid="4" name="_EmailSubject">
    <vt:lpwstr>template huisstijl in Powerpoint </vt:lpwstr>
  </property>
  <property fmtid="{D5CDD505-2E9C-101B-9397-08002B2CF9AE}" pid="5" name="_AuthorEmail">
    <vt:lpwstr>mdeboer@hhdelfland.nl</vt:lpwstr>
  </property>
  <property fmtid="{D5CDD505-2E9C-101B-9397-08002B2CF9AE}" pid="6" name="_AuthorEmailDisplayName">
    <vt:lpwstr>Boer, Monique de</vt:lpwstr>
  </property>
  <property fmtid="{D5CDD505-2E9C-101B-9397-08002B2CF9AE}" pid="7" name="ContentTypeId">
    <vt:lpwstr>0x010100BC133C98EA45684A86FA1B3F111D44E0</vt:lpwstr>
  </property>
</Properties>
</file>